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3" r:id="rId2"/>
    <p:sldId id="329" r:id="rId3"/>
    <p:sldId id="330" r:id="rId4"/>
    <p:sldId id="346" r:id="rId5"/>
    <p:sldId id="345" r:id="rId6"/>
    <p:sldId id="344" r:id="rId7"/>
    <p:sldId id="347" r:id="rId8"/>
    <p:sldId id="333" r:id="rId9"/>
    <p:sldId id="348" r:id="rId10"/>
    <p:sldId id="357" r:id="rId11"/>
    <p:sldId id="336" r:id="rId12"/>
    <p:sldId id="335" r:id="rId13"/>
    <p:sldId id="350" r:id="rId14"/>
    <p:sldId id="338" r:id="rId15"/>
    <p:sldId id="342" r:id="rId16"/>
    <p:sldId id="340" r:id="rId17"/>
    <p:sldId id="332" r:id="rId18"/>
    <p:sldId id="339" r:id="rId19"/>
    <p:sldId id="356" r:id="rId20"/>
    <p:sldId id="358" r:id="rId21"/>
    <p:sldId id="337" r:id="rId22"/>
    <p:sldId id="355" r:id="rId23"/>
    <p:sldId id="351" r:id="rId24"/>
    <p:sldId id="32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enner" initials="MJ"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2F1"/>
    <a:srgbClr val="F15B7C"/>
    <a:srgbClr val="8BBD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p:restoredTop sz="83815" autoAdjust="0"/>
  </p:normalViewPr>
  <p:slideViewPr>
    <p:cSldViewPr snapToGrid="0" snapToObjects="1" showGuides="1">
      <p:cViewPr varScale="1">
        <p:scale>
          <a:sx n="98" d="100"/>
          <a:sy n="98" d="100"/>
        </p:scale>
        <p:origin x="1164" y="108"/>
      </p:cViewPr>
      <p:guideLst>
        <p:guide orient="horz" pos="2160"/>
        <p:guide pos="386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Reid" userId="67ffab8d-f470-478f-897c-60fbd247a8c9" providerId="ADAL" clId="{409720D4-1EF4-457B-BE70-4E90BD35A980}"/>
    <pc:docChg chg="modSld">
      <pc:chgData name="Martin Reid" userId="67ffab8d-f470-478f-897c-60fbd247a8c9" providerId="ADAL" clId="{409720D4-1EF4-457B-BE70-4E90BD35A980}" dt="2024-02-27T10:42:36.887" v="4" actId="1076"/>
      <pc:docMkLst>
        <pc:docMk/>
      </pc:docMkLst>
      <pc:sldChg chg="modSp mod">
        <pc:chgData name="Martin Reid" userId="67ffab8d-f470-478f-897c-60fbd247a8c9" providerId="ADAL" clId="{409720D4-1EF4-457B-BE70-4E90BD35A980}" dt="2024-02-27T10:42:14.025" v="1" actId="1076"/>
        <pc:sldMkLst>
          <pc:docMk/>
          <pc:sldMk cId="3966367798" sldId="333"/>
        </pc:sldMkLst>
        <pc:spChg chg="mod">
          <ac:chgData name="Martin Reid" userId="67ffab8d-f470-478f-897c-60fbd247a8c9" providerId="ADAL" clId="{409720D4-1EF4-457B-BE70-4E90BD35A980}" dt="2024-02-27T10:42:14.025" v="1" actId="1076"/>
          <ac:spMkLst>
            <pc:docMk/>
            <pc:sldMk cId="3966367798" sldId="333"/>
            <ac:spMk id="3" creationId="{4D1F39BF-5DF5-7F4F-8DC8-8BB3EC84DBAE}"/>
          </ac:spMkLst>
        </pc:spChg>
      </pc:sldChg>
      <pc:sldChg chg="modSp mod">
        <pc:chgData name="Martin Reid" userId="67ffab8d-f470-478f-897c-60fbd247a8c9" providerId="ADAL" clId="{409720D4-1EF4-457B-BE70-4E90BD35A980}" dt="2024-02-27T10:42:36.887" v="4" actId="1076"/>
        <pc:sldMkLst>
          <pc:docMk/>
          <pc:sldMk cId="3899610048" sldId="348"/>
        </pc:sldMkLst>
        <pc:spChg chg="mod">
          <ac:chgData name="Martin Reid" userId="67ffab8d-f470-478f-897c-60fbd247a8c9" providerId="ADAL" clId="{409720D4-1EF4-457B-BE70-4E90BD35A980}" dt="2024-02-27T10:42:36.887" v="4" actId="1076"/>
          <ac:spMkLst>
            <pc:docMk/>
            <pc:sldMk cId="3899610048" sldId="348"/>
            <ac:spMk id="7" creationId="{52D68ADE-5C12-BB49-91AE-71305B1CF27A}"/>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7-07-21T13:56:37.684" idx="8">
    <p:pos x="4247" y="996"/>
    <p:text>NOTE new alternative image/layout variations on this title slide are now available. 
Select 'Layout' in the 'Slides section under the HOME menu tab to see the various options.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03FF15-59C9-0143-8D2F-5920F451D88A}" type="datetimeFigureOut">
              <a:rPr lang="en-GB" smtClean="0"/>
              <a:t>27/02/2024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44CA5-311B-2840-A1E4-7D8215EFC8C3}" type="slidenum">
              <a:rPr lang="en-GB" smtClean="0"/>
              <a:t>‹#›</a:t>
            </a:fld>
            <a:endParaRPr lang="en-GB"/>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literarydevices.net/metonymy/" TargetMode="External"/><Relationship Id="rId13" Type="http://schemas.openxmlformats.org/officeDocument/2006/relationships/hyperlink" Target="https://literarydevices.net/pleonasm/" TargetMode="External"/><Relationship Id="rId3" Type="http://schemas.openxmlformats.org/officeDocument/2006/relationships/hyperlink" Target="https://literarydevices.net/simile/" TargetMode="External"/><Relationship Id="rId7" Type="http://schemas.openxmlformats.org/officeDocument/2006/relationships/hyperlink" Target="https://literarydevices.net/understatement/" TargetMode="External"/><Relationship Id="rId12" Type="http://schemas.openxmlformats.org/officeDocument/2006/relationships/hyperlink" Target="https://literarydevices.net/circumlocution/"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literarydevices.net/paradox/" TargetMode="External"/><Relationship Id="rId11" Type="http://schemas.openxmlformats.org/officeDocument/2006/relationships/hyperlink" Target="https://literarydevices.net/synecdoche/" TargetMode="External"/><Relationship Id="rId5" Type="http://schemas.openxmlformats.org/officeDocument/2006/relationships/hyperlink" Target="https://literarydevices.net/personification/" TargetMode="External"/><Relationship Id="rId10" Type="http://schemas.openxmlformats.org/officeDocument/2006/relationships/hyperlink" Target="https://literarydevices.net/hyperbole/" TargetMode="External"/><Relationship Id="rId4" Type="http://schemas.openxmlformats.org/officeDocument/2006/relationships/hyperlink" Target="https://literarydevices.net/metaphor/" TargetMode="External"/><Relationship Id="rId9" Type="http://schemas.openxmlformats.org/officeDocument/2006/relationships/hyperlink" Target="https://literarydevices.net/apostroph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a:t>
            </a:fld>
            <a:endParaRPr lang="en-GB"/>
          </a:p>
        </p:txBody>
      </p:sp>
    </p:spTree>
    <p:extLst>
      <p:ext uri="{BB962C8B-B14F-4D97-AF65-F5344CB8AC3E}">
        <p14:creationId xmlns:p14="http://schemas.microsoft.com/office/powerpoint/2010/main" val="2589994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We've already established that a paragraph, as a minimum, should have a topic sentence. However, in academic writing it is generally not enough for a topic sentence to stand alone by itself - this is especially the case if the paragraph is important. Academic paragraphs should consist of three key parts: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Topic sentence - expresses the key idea</a:t>
            </a:r>
          </a:p>
          <a:p>
            <a:r>
              <a:rPr lang="en-GB" sz="1200" b="0" i="0" kern="1200" dirty="0">
                <a:solidFill>
                  <a:schemeClr val="tx1"/>
                </a:solidFill>
                <a:effectLst/>
                <a:latin typeface="+mn-lt"/>
                <a:ea typeface="+mn-ea"/>
                <a:cs typeface="+mn-cs"/>
              </a:rPr>
              <a:t>Evidence - Supports/elaborates/explains the topic sentence</a:t>
            </a:r>
          </a:p>
          <a:p>
            <a:r>
              <a:rPr lang="en-GB" sz="1200" b="0" i="0" kern="1200" dirty="0">
                <a:solidFill>
                  <a:schemeClr val="tx1"/>
                </a:solidFill>
                <a:effectLst/>
                <a:latin typeface="+mn-lt"/>
                <a:ea typeface="+mn-ea"/>
                <a:cs typeface="+mn-cs"/>
              </a:rPr>
              <a:t>Concluding Sentence - concludes the paragraph, should link back to the topic sentence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While each paragraph should make a stand alone point, there should be a logical flow between paragraphs. This is achieved through linking the concluding sentence to the topic sentence of the next paragraph; or, if the wider idea is transitioning, you can use a signposting sentence before the topic sentence.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clear sign that you are writing cohesive paragraphs is by reading the first sentence of each paragraph in isolation. If there is a clear flow you are achieving a very high level of writing.</a:t>
            </a: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11</a:t>
            </a:fld>
            <a:endParaRPr lang="en-GB"/>
          </a:p>
        </p:txBody>
      </p:sp>
    </p:spTree>
    <p:extLst>
      <p:ext uri="{BB962C8B-B14F-4D97-AF65-F5344CB8AC3E}">
        <p14:creationId xmlns:p14="http://schemas.microsoft.com/office/powerpoint/2010/main" val="140146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Language Style</a:t>
            </a:r>
          </a:p>
          <a:p>
            <a:r>
              <a:rPr lang="en-GB" sz="1200" b="0" i="0" kern="1200" dirty="0">
                <a:solidFill>
                  <a:schemeClr val="tx1"/>
                </a:solidFill>
                <a:effectLst/>
                <a:latin typeface="+mn-lt"/>
                <a:ea typeface="+mn-ea"/>
                <a:cs typeface="+mn-cs"/>
              </a:rPr>
              <a:t>It's important we consider the audience we are writing for and adjust our language accordingly. For instance, these notes are fairly informal as they cater to a student audience. However, that does not mean I devolve into using text speech. Nonetheless, I try to strike a balance between slightly entertaining and factual.</a:t>
            </a:r>
          </a:p>
          <a:p>
            <a:r>
              <a:rPr lang="en-GB" sz="1200" b="0" i="0" kern="1200" dirty="0">
                <a:solidFill>
                  <a:schemeClr val="tx1"/>
                </a:solidFill>
                <a:effectLst/>
                <a:latin typeface="+mn-lt"/>
                <a:ea typeface="+mn-ea"/>
                <a:cs typeface="+mn-cs"/>
              </a:rPr>
              <a:t>With regards to academic writing many people make the mistake of trying to use, what they consider, sophisticated language. However, simplicity and clarity is key. All that matters is your underlying argument and supporting evidence. Flavoursome, pretentiousness or inflated language can cloud the underlying purpose of your work. With the idea of simplicity in mind, you can't go too wrong by following George Orwell's rules of writing: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Never use a metaphor, simile, or other figure of speech which you are used to seeing in print.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Never use a long word where a short one will do.</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it is possible to cut a word out, always cut it out.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Never use a foreign phrase, a scientific word, or a jargon word if you can think of an everyday English equivalent.</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George Orwell's writing rules - I've abbreviated these so</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Do not use contractions (e.g. don't, can’t)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Use adverbs and adjectives sparingly - I don't care that you think your project was a </a:t>
            </a:r>
            <a:r>
              <a:rPr lang="en-GB" sz="1200" b="1" i="0" kern="1200" dirty="0">
                <a:solidFill>
                  <a:schemeClr val="tx1"/>
                </a:solidFill>
                <a:effectLst/>
                <a:latin typeface="+mn-lt"/>
                <a:ea typeface="+mn-ea"/>
                <a:cs typeface="+mn-cs"/>
              </a:rPr>
              <a:t>great</a:t>
            </a:r>
            <a:r>
              <a:rPr lang="en-GB" sz="1200" b="0" i="0" kern="1200" dirty="0">
                <a:solidFill>
                  <a:schemeClr val="tx1"/>
                </a:solidFill>
                <a:effectLst/>
                <a:latin typeface="+mn-lt"/>
                <a:ea typeface="+mn-ea"/>
                <a:cs typeface="+mn-cs"/>
              </a:rPr>
              <a:t> success. Or, that a methodology is a </a:t>
            </a:r>
            <a:r>
              <a:rPr lang="en-GB" sz="1200" b="1" i="0" kern="1200" dirty="0">
                <a:solidFill>
                  <a:schemeClr val="tx1"/>
                </a:solidFill>
                <a:effectLst/>
                <a:latin typeface="+mn-lt"/>
                <a:ea typeface="+mn-ea"/>
                <a:cs typeface="+mn-cs"/>
              </a:rPr>
              <a:t>vital</a:t>
            </a:r>
            <a:r>
              <a:rPr lang="en-GB" sz="1200" b="0" i="0" kern="1200" dirty="0">
                <a:solidFill>
                  <a:schemeClr val="tx1"/>
                </a:solidFill>
                <a:effectLst/>
                <a:latin typeface="+mn-lt"/>
                <a:ea typeface="+mn-ea"/>
                <a:cs typeface="+mn-cs"/>
              </a:rPr>
              <a:t> part of a research project.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Avoid chatty speech and language - So, basically, I don't want to see this sort of writing, yea!</a:t>
            </a: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12</a:t>
            </a:fld>
            <a:endParaRPr lang="en-GB"/>
          </a:p>
        </p:txBody>
      </p:sp>
    </p:spTree>
    <p:extLst>
      <p:ext uri="{BB962C8B-B14F-4D97-AF65-F5344CB8AC3E}">
        <p14:creationId xmlns:p14="http://schemas.microsoft.com/office/powerpoint/2010/main" val="1024433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Language Style</a:t>
            </a:r>
          </a:p>
          <a:p>
            <a:r>
              <a:rPr lang="en-GB" sz="1200" b="0" i="0" kern="1200" dirty="0">
                <a:solidFill>
                  <a:schemeClr val="tx1"/>
                </a:solidFill>
                <a:effectLst/>
                <a:latin typeface="+mn-lt"/>
                <a:ea typeface="+mn-ea"/>
                <a:cs typeface="+mn-cs"/>
              </a:rPr>
              <a:t>It's important we consider the audience we are writing for and adjust our language accordingly. For instance, these notes are fairly informal as they cater to a student audience. However, that does not mean I devolve into using text speech. Nonetheless, I try to strike a balance between slightly entertaining and factual.</a:t>
            </a:r>
          </a:p>
          <a:p>
            <a:r>
              <a:rPr lang="en-GB" sz="1200" b="0" i="0" kern="1200" dirty="0">
                <a:solidFill>
                  <a:schemeClr val="tx1"/>
                </a:solidFill>
                <a:effectLst/>
                <a:latin typeface="+mn-lt"/>
                <a:ea typeface="+mn-ea"/>
                <a:cs typeface="+mn-cs"/>
              </a:rPr>
              <a:t>With regards to academic writing many people make the mistake of trying to use, what they consider, sophisticated language. However, simplicity and clarity is key. All that matters is your underlying argument and supporting evidence. Flavoursome, pretentiousness or inflated language can cloud the underlying purpose of your work. With the idea of simplicity in mind, you can't go too wrong by following George Orwell's rules of writing: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Never use a metaphor, simile, or other figure of speech which you are used to seeing in print.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Never use a long word where a short one will do.</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it is possible to cut a word out, always cut it out.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Never use a foreign phrase, a scientific word, or a jargon word if you can think of an everyday English equivalent.</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George Orwell's writing rules - I've abbreviated these so</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Do not use contractions (e.g. don't, can’t)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Use adverbs and adjectives sparingly - I don't care that you think your project was a </a:t>
            </a:r>
            <a:r>
              <a:rPr lang="en-GB" sz="1200" b="1" i="0" kern="1200" dirty="0">
                <a:solidFill>
                  <a:schemeClr val="tx1"/>
                </a:solidFill>
                <a:effectLst/>
                <a:latin typeface="+mn-lt"/>
                <a:ea typeface="+mn-ea"/>
                <a:cs typeface="+mn-cs"/>
              </a:rPr>
              <a:t>great</a:t>
            </a:r>
            <a:r>
              <a:rPr lang="en-GB" sz="1200" b="0" i="0" kern="1200" dirty="0">
                <a:solidFill>
                  <a:schemeClr val="tx1"/>
                </a:solidFill>
                <a:effectLst/>
                <a:latin typeface="+mn-lt"/>
                <a:ea typeface="+mn-ea"/>
                <a:cs typeface="+mn-cs"/>
              </a:rPr>
              <a:t> success. Or, that a methodology is a </a:t>
            </a:r>
            <a:r>
              <a:rPr lang="en-GB" sz="1200" b="1" i="0" kern="1200" dirty="0">
                <a:solidFill>
                  <a:schemeClr val="tx1"/>
                </a:solidFill>
                <a:effectLst/>
                <a:latin typeface="+mn-lt"/>
                <a:ea typeface="+mn-ea"/>
                <a:cs typeface="+mn-cs"/>
              </a:rPr>
              <a:t>vital</a:t>
            </a:r>
            <a:r>
              <a:rPr lang="en-GB" sz="1200" b="0" i="0" kern="1200" dirty="0">
                <a:solidFill>
                  <a:schemeClr val="tx1"/>
                </a:solidFill>
                <a:effectLst/>
                <a:latin typeface="+mn-lt"/>
                <a:ea typeface="+mn-ea"/>
                <a:cs typeface="+mn-cs"/>
              </a:rPr>
              <a:t> part of a research project.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Avoid chatty speech and language - So, basically, I don't want to see this sort of writing, yea!</a:t>
            </a: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13</a:t>
            </a:fld>
            <a:endParaRPr lang="en-GB"/>
          </a:p>
        </p:txBody>
      </p:sp>
    </p:spTree>
    <p:extLst>
      <p:ext uri="{BB962C8B-B14F-4D97-AF65-F5344CB8AC3E}">
        <p14:creationId xmlns:p14="http://schemas.microsoft.com/office/powerpoint/2010/main" val="1808134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dirty="0">
                <a:solidFill>
                  <a:schemeClr val="bg1"/>
                </a:solidFill>
                <a:latin typeface="Komika Axis" panose="02000506000000020004" pitchFamily="2" charset="77"/>
              </a:rPr>
              <a:t>Do not use contractions (e.g. don't, can’t)</a:t>
            </a:r>
          </a:p>
          <a:p>
            <a:pPr algn="ctr"/>
            <a:endParaRPr lang="en-GB" sz="1200" dirty="0">
              <a:solidFill>
                <a:schemeClr val="bg1"/>
              </a:solidFill>
              <a:latin typeface="Komika Axis" panose="02000506000000020004" pitchFamily="2" charset="77"/>
            </a:endParaRPr>
          </a:p>
          <a:p>
            <a:pPr algn="ctr"/>
            <a:r>
              <a:rPr lang="en-GB" sz="1200" dirty="0">
                <a:solidFill>
                  <a:schemeClr val="bg1"/>
                </a:solidFill>
                <a:latin typeface="Komika Axis" panose="02000506000000020004" pitchFamily="2" charset="77"/>
              </a:rPr>
              <a:t>Use adverbs and adjectives sparingly</a:t>
            </a:r>
            <a:br>
              <a:rPr lang="en-GB" sz="1200" dirty="0">
                <a:solidFill>
                  <a:schemeClr val="bg1"/>
                </a:solidFill>
                <a:latin typeface="Komika Axis" panose="02000506000000020004" pitchFamily="2" charset="77"/>
              </a:rPr>
            </a:br>
            <a:r>
              <a:rPr lang="en-GB" sz="1200" dirty="0">
                <a:solidFill>
                  <a:schemeClr val="bg1"/>
                </a:solidFill>
                <a:latin typeface="Komika Axis" panose="02000506000000020004" pitchFamily="2" charset="77"/>
              </a:rPr>
              <a:t>I don't care that you think your project </a:t>
            </a:r>
            <a:br>
              <a:rPr lang="en-GB" sz="1200" dirty="0">
                <a:solidFill>
                  <a:schemeClr val="bg1"/>
                </a:solidFill>
                <a:latin typeface="Komika Axis" panose="02000506000000020004" pitchFamily="2" charset="77"/>
              </a:rPr>
            </a:br>
            <a:r>
              <a:rPr lang="en-GB" sz="1200" dirty="0">
                <a:solidFill>
                  <a:schemeClr val="bg1"/>
                </a:solidFill>
                <a:latin typeface="Komika Axis" panose="02000506000000020004" pitchFamily="2" charset="77"/>
              </a:rPr>
              <a:t>was a great success. Or, that a methodology</a:t>
            </a:r>
            <a:br>
              <a:rPr lang="en-GB" sz="1200" dirty="0">
                <a:solidFill>
                  <a:schemeClr val="bg1"/>
                </a:solidFill>
                <a:latin typeface="Komika Axis" panose="02000506000000020004" pitchFamily="2" charset="77"/>
              </a:rPr>
            </a:br>
            <a:r>
              <a:rPr lang="en-GB" sz="1200" dirty="0">
                <a:solidFill>
                  <a:schemeClr val="bg1"/>
                </a:solidFill>
                <a:latin typeface="Komika Axis" panose="02000506000000020004" pitchFamily="2" charset="77"/>
              </a:rPr>
              <a:t> is a vital part of a research project.</a:t>
            </a:r>
          </a:p>
          <a:p>
            <a:pPr algn="ctr"/>
            <a:endParaRPr lang="en-GB" sz="1200" dirty="0">
              <a:solidFill>
                <a:schemeClr val="bg1"/>
              </a:solidFill>
              <a:latin typeface="Komika Axis" panose="02000506000000020004" pitchFamily="2" charset="77"/>
            </a:endParaRPr>
          </a:p>
          <a:p>
            <a:pPr algn="ctr"/>
            <a:r>
              <a:rPr lang="en-GB" sz="1200" dirty="0">
                <a:solidFill>
                  <a:schemeClr val="bg1"/>
                </a:solidFill>
                <a:latin typeface="Komika Axis" panose="02000506000000020004" pitchFamily="2" charset="77"/>
              </a:rPr>
              <a:t>Avoid chatty speech and language</a:t>
            </a:r>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14</a:t>
            </a:fld>
            <a:endParaRPr lang="en-GB"/>
          </a:p>
        </p:txBody>
      </p:sp>
    </p:spTree>
    <p:extLst>
      <p:ext uri="{BB962C8B-B14F-4D97-AF65-F5344CB8AC3E}">
        <p14:creationId xmlns:p14="http://schemas.microsoft.com/office/powerpoint/2010/main" val="1601309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FF00"/>
                </a:solidFill>
                <a:latin typeface="Komika Axis" panose="02000506000000020004" pitchFamily="2" charset="77"/>
              </a:rPr>
              <a:t>adjectives</a:t>
            </a:r>
            <a:r>
              <a:rPr lang="en-US" sz="1200" b="0" i="0" kern="1200" dirty="0">
                <a:solidFill>
                  <a:srgbClr val="FFFF00"/>
                </a:solidFill>
                <a:effectLst/>
                <a:latin typeface="+mn-lt"/>
                <a:ea typeface="+mn-ea"/>
                <a:cs typeface="+mn-cs"/>
              </a:rPr>
              <a:t> - </a:t>
            </a:r>
            <a:r>
              <a:rPr lang="en-GB" sz="1200" b="0" i="0" kern="1200" dirty="0">
                <a:solidFill>
                  <a:schemeClr val="tx1"/>
                </a:solidFill>
                <a:effectLst/>
                <a:latin typeface="+mn-lt"/>
                <a:ea typeface="+mn-ea"/>
                <a:cs typeface="+mn-cs"/>
              </a:rPr>
              <a:t>a word naming an attribute of a noun, such as </a:t>
            </a:r>
            <a:r>
              <a:rPr lang="en-GB" sz="1200" b="0" i="1" kern="1200" dirty="0">
                <a:solidFill>
                  <a:schemeClr val="tx1"/>
                </a:solidFill>
                <a:effectLst/>
                <a:latin typeface="+mn-lt"/>
                <a:ea typeface="+mn-ea"/>
                <a:cs typeface="+mn-cs"/>
              </a:rPr>
              <a:t>sweet</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red</a:t>
            </a:r>
            <a:r>
              <a:rPr lang="en-GB" sz="1200" b="0" i="0" kern="1200" dirty="0">
                <a:solidFill>
                  <a:schemeClr val="tx1"/>
                </a:solidFill>
                <a:effectLst/>
                <a:latin typeface="+mn-lt"/>
                <a:ea typeface="+mn-ea"/>
                <a:cs typeface="+mn-cs"/>
              </a:rPr>
              <a:t>, or </a:t>
            </a:r>
            <a:r>
              <a:rPr lang="en-GB" sz="1200" b="0" i="1" kern="1200" dirty="0">
                <a:solidFill>
                  <a:schemeClr val="tx1"/>
                </a:solidFill>
                <a:effectLst/>
                <a:latin typeface="+mn-lt"/>
                <a:ea typeface="+mn-ea"/>
                <a:cs typeface="+mn-cs"/>
              </a:rPr>
              <a:t>technical</a:t>
            </a:r>
            <a:r>
              <a:rPr lang="en-GB"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15</a:t>
            </a:fld>
            <a:endParaRPr lang="en-GB"/>
          </a:p>
        </p:txBody>
      </p:sp>
    </p:spTree>
    <p:extLst>
      <p:ext uri="{BB962C8B-B14F-4D97-AF65-F5344CB8AC3E}">
        <p14:creationId xmlns:p14="http://schemas.microsoft.com/office/powerpoint/2010/main" val="2938217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202124"/>
                </a:solidFill>
                <a:latin typeface="Roboto" pitchFamily="2" charset="0"/>
                <a:ea typeface="Roboto" pitchFamily="2" charset="0"/>
              </a:rPr>
              <a:t>METAPHORS</a:t>
            </a:r>
            <a:r>
              <a:rPr lang="en-GB" sz="1200" dirty="0">
                <a:solidFill>
                  <a:srgbClr val="202124"/>
                </a:solidFill>
                <a:latin typeface="Roboto" pitchFamily="2" charset="0"/>
                <a:ea typeface="Roboto" pitchFamily="2" charset="0"/>
              </a:rPr>
              <a:t> include: </a:t>
            </a:r>
            <a:r>
              <a:rPr lang="en-GB" sz="1200" b="1" i="1" dirty="0">
                <a:solidFill>
                  <a:srgbClr val="202124"/>
                </a:solidFill>
                <a:latin typeface="Roboto" pitchFamily="2" charset="0"/>
                <a:ea typeface="Roboto" pitchFamily="2" charset="0"/>
              </a:rPr>
              <a:t>raining cats and dogs</a:t>
            </a:r>
          </a:p>
          <a:p>
            <a:endParaRPr lang="en-GB" sz="1200" dirty="0">
              <a:solidFill>
                <a:srgbClr val="202124"/>
              </a:solidFill>
              <a:latin typeface="Roboto" pitchFamily="2" charset="0"/>
              <a:ea typeface="Roboto" pitchFamily="2" charset="0"/>
            </a:endParaRPr>
          </a:p>
          <a:p>
            <a:r>
              <a:rPr lang="en-GB" sz="1200" b="1" dirty="0">
                <a:latin typeface="Roboto" pitchFamily="2" charset="0"/>
                <a:ea typeface="Roboto" pitchFamily="2" charset="0"/>
              </a:rPr>
              <a:t>SIMILE: </a:t>
            </a:r>
            <a:r>
              <a:rPr lang="en-GB" sz="1200" b="1" i="1" dirty="0">
                <a:latin typeface="Roboto" pitchFamily="2" charset="0"/>
                <a:ea typeface="Roboto" pitchFamily="2" charset="0"/>
              </a:rPr>
              <a:t>He looks like a fish out of water </a:t>
            </a:r>
            <a:r>
              <a:rPr lang="en-GB" sz="1200" dirty="0">
                <a:latin typeface="Roboto" pitchFamily="2" charset="0"/>
                <a:ea typeface="Roboto" pitchFamily="2" charset="0"/>
              </a:rPr>
              <a:t>or </a:t>
            </a:r>
            <a:r>
              <a:rPr lang="en-GB" sz="1200" b="1" i="1" dirty="0">
                <a:latin typeface="Roboto" pitchFamily="2" charset="0"/>
                <a:ea typeface="Roboto" pitchFamily="2" charset="0"/>
              </a:rPr>
              <a:t>She slept like a log</a:t>
            </a:r>
          </a:p>
          <a:p>
            <a:endParaRPr lang="en-GB" sz="1200" b="1" i="1" dirty="0">
              <a:latin typeface="Roboto" pitchFamily="2" charset="0"/>
              <a:ea typeface="Roboto" pitchFamily="2" charset="0"/>
            </a:endParaRPr>
          </a:p>
          <a:p>
            <a:r>
              <a:rPr lang="en-GB" sz="1200" dirty="0">
                <a:latin typeface="Roboto" pitchFamily="2" charset="0"/>
                <a:ea typeface="Roboto" pitchFamily="2" charset="0"/>
                <a:hlinkClick r:id="rId3"/>
              </a:rPr>
              <a:t>Simile</a:t>
            </a:r>
            <a:endParaRPr lang="en-GB" sz="1200" dirty="0">
              <a:latin typeface="Roboto" pitchFamily="2" charset="0"/>
              <a:ea typeface="Roboto" pitchFamily="2" charset="0"/>
            </a:endParaRPr>
          </a:p>
          <a:p>
            <a:r>
              <a:rPr lang="en-GB" sz="1200" dirty="0">
                <a:latin typeface="Roboto" pitchFamily="2" charset="0"/>
                <a:ea typeface="Roboto" pitchFamily="2" charset="0"/>
                <a:hlinkClick r:id="rId4"/>
              </a:rPr>
              <a:t>Metaphor</a:t>
            </a:r>
            <a:endParaRPr lang="en-GB" sz="1200" dirty="0">
              <a:latin typeface="Roboto" pitchFamily="2" charset="0"/>
              <a:ea typeface="Roboto" pitchFamily="2" charset="0"/>
            </a:endParaRPr>
          </a:p>
          <a:p>
            <a:r>
              <a:rPr lang="en-GB" sz="1200" dirty="0">
                <a:latin typeface="Roboto" pitchFamily="2" charset="0"/>
                <a:ea typeface="Roboto" pitchFamily="2" charset="0"/>
                <a:hlinkClick r:id="rId5"/>
              </a:rPr>
              <a:t>Personification</a:t>
            </a:r>
            <a:endParaRPr lang="en-GB" sz="1200" dirty="0">
              <a:latin typeface="Roboto" pitchFamily="2" charset="0"/>
              <a:ea typeface="Roboto" pitchFamily="2" charset="0"/>
            </a:endParaRPr>
          </a:p>
          <a:p>
            <a:r>
              <a:rPr lang="en-GB" sz="1200" dirty="0">
                <a:latin typeface="Roboto" pitchFamily="2" charset="0"/>
                <a:ea typeface="Roboto" pitchFamily="2" charset="0"/>
                <a:hlinkClick r:id="rId6"/>
              </a:rPr>
              <a:t>Paradox</a:t>
            </a:r>
            <a:endParaRPr lang="en-GB" sz="1200" dirty="0">
              <a:latin typeface="Roboto" pitchFamily="2" charset="0"/>
              <a:ea typeface="Roboto" pitchFamily="2" charset="0"/>
            </a:endParaRPr>
          </a:p>
          <a:p>
            <a:r>
              <a:rPr lang="en-GB" sz="1200" dirty="0">
                <a:latin typeface="Roboto" pitchFamily="2" charset="0"/>
                <a:ea typeface="Roboto" pitchFamily="2" charset="0"/>
                <a:hlinkClick r:id="rId7"/>
              </a:rPr>
              <a:t>Understatement</a:t>
            </a:r>
            <a:endParaRPr lang="en-GB" sz="1200" dirty="0">
              <a:latin typeface="Roboto" pitchFamily="2" charset="0"/>
              <a:ea typeface="Roboto" pitchFamily="2" charset="0"/>
            </a:endParaRPr>
          </a:p>
          <a:p>
            <a:r>
              <a:rPr lang="en-GB" sz="1200" dirty="0">
                <a:latin typeface="Roboto" pitchFamily="2" charset="0"/>
                <a:ea typeface="Roboto" pitchFamily="2" charset="0"/>
                <a:hlinkClick r:id="rId8"/>
              </a:rPr>
              <a:t>Metonymy</a:t>
            </a:r>
            <a:endParaRPr lang="en-GB" sz="1200" dirty="0">
              <a:latin typeface="Roboto" pitchFamily="2" charset="0"/>
              <a:ea typeface="Roboto" pitchFamily="2" charset="0"/>
            </a:endParaRPr>
          </a:p>
          <a:p>
            <a:r>
              <a:rPr lang="en-GB" sz="1200" dirty="0">
                <a:latin typeface="Roboto" pitchFamily="2" charset="0"/>
                <a:ea typeface="Roboto" pitchFamily="2" charset="0"/>
                <a:hlinkClick r:id="rId9"/>
              </a:rPr>
              <a:t>Apostrophe</a:t>
            </a:r>
            <a:endParaRPr lang="en-GB" sz="1200" dirty="0">
              <a:latin typeface="Roboto" pitchFamily="2" charset="0"/>
              <a:ea typeface="Roboto" pitchFamily="2" charset="0"/>
            </a:endParaRPr>
          </a:p>
          <a:p>
            <a:r>
              <a:rPr lang="en-GB" sz="1200" dirty="0">
                <a:latin typeface="Roboto" pitchFamily="2" charset="0"/>
                <a:ea typeface="Roboto" pitchFamily="2" charset="0"/>
                <a:hlinkClick r:id="rId10"/>
              </a:rPr>
              <a:t>Hyperbole</a:t>
            </a:r>
            <a:endParaRPr lang="en-GB" sz="1200" dirty="0">
              <a:latin typeface="Roboto" pitchFamily="2" charset="0"/>
              <a:ea typeface="Roboto" pitchFamily="2" charset="0"/>
            </a:endParaRPr>
          </a:p>
          <a:p>
            <a:r>
              <a:rPr lang="en-GB" sz="1200" dirty="0">
                <a:latin typeface="Roboto" pitchFamily="2" charset="0"/>
                <a:ea typeface="Roboto" pitchFamily="2" charset="0"/>
                <a:hlinkClick r:id="rId11"/>
              </a:rPr>
              <a:t>Synecdoche</a:t>
            </a:r>
            <a:endParaRPr lang="en-GB" sz="1200" dirty="0">
              <a:latin typeface="Roboto" pitchFamily="2" charset="0"/>
              <a:ea typeface="Roboto" pitchFamily="2" charset="0"/>
            </a:endParaRPr>
          </a:p>
          <a:p>
            <a:r>
              <a:rPr lang="en-GB" sz="1200" dirty="0">
                <a:latin typeface="Roboto" pitchFamily="2" charset="0"/>
                <a:ea typeface="Roboto" pitchFamily="2" charset="0"/>
                <a:hlinkClick r:id="rId12"/>
              </a:rPr>
              <a:t>Circumlocution</a:t>
            </a:r>
            <a:endParaRPr lang="en-GB" sz="1200" dirty="0">
              <a:latin typeface="Roboto" pitchFamily="2" charset="0"/>
              <a:ea typeface="Roboto" pitchFamily="2" charset="0"/>
            </a:endParaRPr>
          </a:p>
          <a:p>
            <a:r>
              <a:rPr lang="en-GB" sz="1200" dirty="0">
                <a:latin typeface="Roboto" pitchFamily="2" charset="0"/>
                <a:ea typeface="Roboto" pitchFamily="2" charset="0"/>
                <a:hlinkClick r:id="rId13"/>
              </a:rPr>
              <a:t>Pleonasm</a:t>
            </a:r>
            <a:endParaRPr lang="en-GB" sz="1200" dirty="0">
              <a:latin typeface="Roboto" pitchFamily="2" charset="0"/>
              <a:ea typeface="Roboto" pitchFamily="2" charset="0"/>
            </a:endParaRPr>
          </a:p>
          <a:p>
            <a:endParaRPr lang="en-GB" sz="1200" b="1" i="1" dirty="0">
              <a:latin typeface="Roboto" pitchFamily="2" charset="0"/>
              <a:ea typeface="Roboto" pitchFamily="2" charset="0"/>
            </a:endParaRPr>
          </a:p>
          <a:p>
            <a:endParaRPr lang="en-GB" sz="1200" dirty="0">
              <a:latin typeface="Roboto" pitchFamily="2" charset="0"/>
              <a:ea typeface="Roboto" pitchFamily="2" charset="0"/>
            </a:endParaRP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16</a:t>
            </a:fld>
            <a:endParaRPr lang="en-GB"/>
          </a:p>
        </p:txBody>
      </p:sp>
    </p:spTree>
    <p:extLst>
      <p:ext uri="{BB962C8B-B14F-4D97-AF65-F5344CB8AC3E}">
        <p14:creationId xmlns:p14="http://schemas.microsoft.com/office/powerpoint/2010/main" val="226122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GB" sz="1200" dirty="0">
                <a:solidFill>
                  <a:srgbClr val="333333"/>
                </a:solidFill>
                <a:latin typeface="Roboto" pitchFamily="2" charset="0"/>
                <a:ea typeface="Roboto" pitchFamily="2" charset="0"/>
              </a:rPr>
              <a:t>Never use a </a:t>
            </a:r>
            <a:r>
              <a:rPr lang="en-GB" sz="1200" b="1" dirty="0">
                <a:solidFill>
                  <a:srgbClr val="333333"/>
                </a:solidFill>
                <a:latin typeface="Roboto" pitchFamily="2" charset="0"/>
                <a:ea typeface="Roboto" pitchFamily="2" charset="0"/>
              </a:rPr>
              <a:t>metaphor</a:t>
            </a:r>
            <a:r>
              <a:rPr lang="en-GB" sz="1200" dirty="0">
                <a:solidFill>
                  <a:srgbClr val="333333"/>
                </a:solidFill>
                <a:latin typeface="Roboto" pitchFamily="2" charset="0"/>
                <a:ea typeface="Roboto" pitchFamily="2" charset="0"/>
              </a:rPr>
              <a:t>, </a:t>
            </a:r>
            <a:r>
              <a:rPr lang="en-GB" sz="1200" b="1" dirty="0">
                <a:solidFill>
                  <a:srgbClr val="333333"/>
                </a:solidFill>
                <a:latin typeface="Roboto" pitchFamily="2" charset="0"/>
                <a:ea typeface="Roboto" pitchFamily="2" charset="0"/>
              </a:rPr>
              <a:t>simile</a:t>
            </a:r>
            <a:r>
              <a:rPr lang="en-GB" sz="1200" dirty="0">
                <a:solidFill>
                  <a:srgbClr val="333333"/>
                </a:solidFill>
                <a:latin typeface="Roboto" pitchFamily="2" charset="0"/>
                <a:ea typeface="Roboto" pitchFamily="2" charset="0"/>
              </a:rPr>
              <a:t>, or other </a:t>
            </a:r>
            <a:r>
              <a:rPr lang="en-GB" sz="1200" b="1" dirty="0">
                <a:solidFill>
                  <a:srgbClr val="333333"/>
                </a:solidFill>
                <a:latin typeface="Roboto" pitchFamily="2" charset="0"/>
                <a:ea typeface="Roboto" pitchFamily="2" charset="0"/>
              </a:rPr>
              <a:t>figure of speech </a:t>
            </a:r>
            <a:r>
              <a:rPr lang="en-GB" sz="1200" dirty="0">
                <a:solidFill>
                  <a:srgbClr val="333333"/>
                </a:solidFill>
                <a:latin typeface="Roboto" pitchFamily="2" charset="0"/>
                <a:ea typeface="Roboto" pitchFamily="2" charset="0"/>
              </a:rPr>
              <a:t>which you are used to seeing in print.</a:t>
            </a:r>
            <a:br>
              <a:rPr lang="en-GB" sz="1200" dirty="0">
                <a:solidFill>
                  <a:srgbClr val="333333"/>
                </a:solidFill>
                <a:latin typeface="Roboto" pitchFamily="2" charset="0"/>
                <a:ea typeface="Roboto" pitchFamily="2" charset="0"/>
              </a:rPr>
            </a:br>
            <a:endParaRPr lang="en-GB" sz="800" dirty="0">
              <a:solidFill>
                <a:srgbClr val="333333"/>
              </a:solidFill>
              <a:latin typeface="Roboto" pitchFamily="2" charset="0"/>
              <a:ea typeface="Roboto" pitchFamily="2" charset="0"/>
            </a:endParaRPr>
          </a:p>
          <a:p>
            <a:pPr marL="457200" indent="-457200">
              <a:buFont typeface="+mj-lt"/>
              <a:buAutoNum type="arabicPeriod"/>
            </a:pPr>
            <a:r>
              <a:rPr lang="en-GB" sz="1200" dirty="0">
                <a:solidFill>
                  <a:srgbClr val="333333"/>
                </a:solidFill>
                <a:latin typeface="Roboto" pitchFamily="2" charset="0"/>
                <a:ea typeface="Roboto" pitchFamily="2" charset="0"/>
              </a:rPr>
              <a:t>Never use </a:t>
            </a:r>
            <a:r>
              <a:rPr lang="en-GB" sz="1200" b="1" dirty="0">
                <a:solidFill>
                  <a:srgbClr val="333333"/>
                </a:solidFill>
                <a:latin typeface="Roboto" pitchFamily="2" charset="0"/>
                <a:ea typeface="Roboto" pitchFamily="2" charset="0"/>
              </a:rPr>
              <a:t>a long word</a:t>
            </a:r>
            <a:r>
              <a:rPr lang="en-GB" sz="1200" dirty="0">
                <a:solidFill>
                  <a:srgbClr val="333333"/>
                </a:solidFill>
                <a:latin typeface="Roboto" pitchFamily="2" charset="0"/>
                <a:ea typeface="Roboto" pitchFamily="2" charset="0"/>
              </a:rPr>
              <a:t> where a </a:t>
            </a:r>
            <a:r>
              <a:rPr lang="en-GB" sz="1200" b="1" dirty="0">
                <a:solidFill>
                  <a:srgbClr val="333333"/>
                </a:solidFill>
                <a:latin typeface="Roboto" pitchFamily="2" charset="0"/>
                <a:ea typeface="Roboto" pitchFamily="2" charset="0"/>
              </a:rPr>
              <a:t>short one will do</a:t>
            </a:r>
            <a:r>
              <a:rPr lang="en-GB" sz="1200" dirty="0">
                <a:solidFill>
                  <a:srgbClr val="333333"/>
                </a:solidFill>
                <a:latin typeface="Roboto" pitchFamily="2" charset="0"/>
                <a:ea typeface="Roboto" pitchFamily="2" charset="0"/>
              </a:rPr>
              <a:t>.</a:t>
            </a:r>
            <a:br>
              <a:rPr lang="en-GB" sz="1200" dirty="0">
                <a:solidFill>
                  <a:srgbClr val="333333"/>
                </a:solidFill>
                <a:latin typeface="Roboto" pitchFamily="2" charset="0"/>
                <a:ea typeface="Roboto" pitchFamily="2" charset="0"/>
              </a:rPr>
            </a:br>
            <a:endParaRPr lang="en-GB" sz="800" dirty="0">
              <a:solidFill>
                <a:srgbClr val="333333"/>
              </a:solidFill>
              <a:latin typeface="Roboto" pitchFamily="2" charset="0"/>
              <a:ea typeface="Roboto" pitchFamily="2" charset="0"/>
            </a:endParaRPr>
          </a:p>
          <a:p>
            <a:pPr marL="457200" indent="-457200">
              <a:buFont typeface="+mj-lt"/>
              <a:buAutoNum type="arabicPeriod"/>
            </a:pPr>
            <a:r>
              <a:rPr lang="en-GB" sz="1200" dirty="0">
                <a:solidFill>
                  <a:srgbClr val="333333"/>
                </a:solidFill>
                <a:latin typeface="Roboto" pitchFamily="2" charset="0"/>
                <a:ea typeface="Roboto" pitchFamily="2" charset="0"/>
              </a:rPr>
              <a:t>If it is possible to </a:t>
            </a:r>
            <a:r>
              <a:rPr lang="en-GB" sz="1200" b="1" dirty="0">
                <a:solidFill>
                  <a:srgbClr val="333333"/>
                </a:solidFill>
                <a:latin typeface="Roboto" pitchFamily="2" charset="0"/>
                <a:ea typeface="Roboto" pitchFamily="2" charset="0"/>
              </a:rPr>
              <a:t>cut a word out, always cut it out.</a:t>
            </a:r>
            <a:br>
              <a:rPr lang="en-GB" sz="1200" b="1" dirty="0">
                <a:solidFill>
                  <a:srgbClr val="333333"/>
                </a:solidFill>
                <a:latin typeface="Roboto" pitchFamily="2" charset="0"/>
                <a:ea typeface="Roboto" pitchFamily="2" charset="0"/>
              </a:rPr>
            </a:br>
            <a:endParaRPr lang="en-GB" sz="800" b="1" dirty="0">
              <a:solidFill>
                <a:srgbClr val="333333"/>
              </a:solidFill>
              <a:latin typeface="Roboto" pitchFamily="2" charset="0"/>
              <a:ea typeface="Roboto" pitchFamily="2" charset="0"/>
            </a:endParaRPr>
          </a:p>
          <a:p>
            <a:pPr marL="457200" indent="-457200">
              <a:buFont typeface="+mj-lt"/>
              <a:buAutoNum type="arabicPeriod"/>
            </a:pPr>
            <a:r>
              <a:rPr lang="en-GB" sz="1200" b="1" dirty="0">
                <a:solidFill>
                  <a:srgbClr val="333333"/>
                </a:solidFill>
                <a:latin typeface="Roboto" pitchFamily="2" charset="0"/>
                <a:ea typeface="Roboto" pitchFamily="2" charset="0"/>
              </a:rPr>
              <a:t>Never use the passive </a:t>
            </a:r>
            <a:r>
              <a:rPr lang="en-GB" sz="1200" dirty="0">
                <a:solidFill>
                  <a:srgbClr val="333333"/>
                </a:solidFill>
                <a:latin typeface="Roboto" pitchFamily="2" charset="0"/>
                <a:ea typeface="Roboto" pitchFamily="2" charset="0"/>
              </a:rPr>
              <a:t>where you can </a:t>
            </a:r>
            <a:r>
              <a:rPr lang="en-GB" sz="1200" b="1" dirty="0">
                <a:solidFill>
                  <a:srgbClr val="333333"/>
                </a:solidFill>
                <a:latin typeface="Roboto" pitchFamily="2" charset="0"/>
                <a:ea typeface="Roboto" pitchFamily="2" charset="0"/>
              </a:rPr>
              <a:t>use the active.</a:t>
            </a:r>
            <a:br>
              <a:rPr lang="en-GB" sz="1200" b="1" dirty="0">
                <a:solidFill>
                  <a:srgbClr val="333333"/>
                </a:solidFill>
                <a:latin typeface="Roboto" pitchFamily="2" charset="0"/>
                <a:ea typeface="Roboto" pitchFamily="2" charset="0"/>
              </a:rPr>
            </a:br>
            <a:endParaRPr lang="en-GB" sz="800" b="1" dirty="0">
              <a:solidFill>
                <a:srgbClr val="333333"/>
              </a:solidFill>
              <a:latin typeface="Roboto" pitchFamily="2" charset="0"/>
              <a:ea typeface="Roboto" pitchFamily="2" charset="0"/>
            </a:endParaRPr>
          </a:p>
          <a:p>
            <a:pPr marL="457200" indent="-457200">
              <a:buFont typeface="+mj-lt"/>
              <a:buAutoNum type="arabicPeriod"/>
            </a:pPr>
            <a:r>
              <a:rPr lang="en-GB" sz="1200" dirty="0">
                <a:solidFill>
                  <a:srgbClr val="333333"/>
                </a:solidFill>
                <a:latin typeface="Roboto" pitchFamily="2" charset="0"/>
                <a:ea typeface="Roboto" pitchFamily="2" charset="0"/>
              </a:rPr>
              <a:t>Never use a </a:t>
            </a:r>
            <a:r>
              <a:rPr lang="en-GB" sz="1200" b="1" dirty="0">
                <a:solidFill>
                  <a:srgbClr val="333333"/>
                </a:solidFill>
                <a:latin typeface="Roboto" pitchFamily="2" charset="0"/>
                <a:ea typeface="Roboto" pitchFamily="2" charset="0"/>
              </a:rPr>
              <a:t>foreign phrase</a:t>
            </a:r>
            <a:r>
              <a:rPr lang="en-GB" sz="1200" dirty="0">
                <a:solidFill>
                  <a:srgbClr val="333333"/>
                </a:solidFill>
                <a:latin typeface="Roboto" pitchFamily="2" charset="0"/>
                <a:ea typeface="Roboto" pitchFamily="2" charset="0"/>
              </a:rPr>
              <a:t>, a scientific word, or a </a:t>
            </a:r>
            <a:r>
              <a:rPr lang="en-GB" sz="1200" b="1" dirty="0">
                <a:solidFill>
                  <a:srgbClr val="333333"/>
                </a:solidFill>
                <a:latin typeface="Roboto" pitchFamily="2" charset="0"/>
                <a:ea typeface="Roboto" pitchFamily="2" charset="0"/>
              </a:rPr>
              <a:t>jargon word </a:t>
            </a:r>
            <a:r>
              <a:rPr lang="en-GB" sz="1200" dirty="0">
                <a:solidFill>
                  <a:srgbClr val="333333"/>
                </a:solidFill>
                <a:latin typeface="Roboto" pitchFamily="2" charset="0"/>
                <a:ea typeface="Roboto" pitchFamily="2" charset="0"/>
              </a:rPr>
              <a:t>if you can think of an everyday </a:t>
            </a:r>
            <a:r>
              <a:rPr lang="en-GB" sz="1200" b="1" dirty="0">
                <a:solidFill>
                  <a:srgbClr val="333333"/>
                </a:solidFill>
                <a:latin typeface="Roboto" pitchFamily="2" charset="0"/>
                <a:ea typeface="Roboto" pitchFamily="2" charset="0"/>
              </a:rPr>
              <a:t>English equivalent.</a:t>
            </a:r>
            <a:br>
              <a:rPr lang="en-GB" sz="1200" b="1" dirty="0">
                <a:solidFill>
                  <a:srgbClr val="333333"/>
                </a:solidFill>
                <a:latin typeface="Roboto" pitchFamily="2" charset="0"/>
                <a:ea typeface="Roboto" pitchFamily="2" charset="0"/>
              </a:rPr>
            </a:br>
            <a:endParaRPr lang="en-GB" sz="800" b="1" dirty="0">
              <a:solidFill>
                <a:srgbClr val="333333"/>
              </a:solidFill>
              <a:latin typeface="Roboto" pitchFamily="2" charset="0"/>
              <a:ea typeface="Roboto" pitchFamily="2" charset="0"/>
            </a:endParaRPr>
          </a:p>
          <a:p>
            <a:pPr marL="457200" indent="-457200">
              <a:buFont typeface="+mj-lt"/>
              <a:buAutoNum type="arabicPeriod"/>
            </a:pPr>
            <a:r>
              <a:rPr lang="en-GB" sz="1200" i="1" dirty="0">
                <a:solidFill>
                  <a:srgbClr val="333333"/>
                </a:solidFill>
                <a:latin typeface="Roboto" pitchFamily="2" charset="0"/>
                <a:ea typeface="Roboto" pitchFamily="2" charset="0"/>
              </a:rPr>
              <a:t>Break any of these rules sooner than say anything outright barbarous</a:t>
            </a:r>
            <a:r>
              <a:rPr lang="en-GB" sz="1200" dirty="0">
                <a:solidFill>
                  <a:srgbClr val="333333"/>
                </a:solidFill>
                <a:latin typeface="Roboto" pitchFamily="2" charset="0"/>
                <a:ea typeface="Roboto" pitchFamily="2" charset="0"/>
              </a:rPr>
              <a:t>.</a:t>
            </a:r>
            <a:endParaRPr lang="en-GB" sz="1200" b="0" i="0" dirty="0">
              <a:solidFill>
                <a:srgbClr val="333333"/>
              </a:solidFill>
              <a:effectLst/>
              <a:latin typeface="Roboto" pitchFamily="2" charset="0"/>
              <a:ea typeface="Roboto" pitchFamily="2" charset="0"/>
            </a:endParaRP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18</a:t>
            </a:fld>
            <a:endParaRPr lang="en-GB"/>
          </a:p>
        </p:txBody>
      </p:sp>
    </p:spTree>
    <p:extLst>
      <p:ext uri="{BB962C8B-B14F-4D97-AF65-F5344CB8AC3E}">
        <p14:creationId xmlns:p14="http://schemas.microsoft.com/office/powerpoint/2010/main" val="300255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21</a:t>
            </a:fld>
            <a:endParaRPr lang="en-GB"/>
          </a:p>
        </p:txBody>
      </p:sp>
    </p:spTree>
    <p:extLst>
      <p:ext uri="{BB962C8B-B14F-4D97-AF65-F5344CB8AC3E}">
        <p14:creationId xmlns:p14="http://schemas.microsoft.com/office/powerpoint/2010/main" val="53738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2</a:t>
            </a:fld>
            <a:endParaRPr lang="en-GB"/>
          </a:p>
        </p:txBody>
      </p:sp>
    </p:spTree>
    <p:extLst>
      <p:ext uri="{BB962C8B-B14F-4D97-AF65-F5344CB8AC3E}">
        <p14:creationId xmlns:p14="http://schemas.microsoft.com/office/powerpoint/2010/main" val="100866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3</a:t>
            </a:fld>
            <a:endParaRPr lang="en-GB"/>
          </a:p>
        </p:txBody>
      </p:sp>
    </p:spTree>
    <p:extLst>
      <p:ext uri="{BB962C8B-B14F-4D97-AF65-F5344CB8AC3E}">
        <p14:creationId xmlns:p14="http://schemas.microsoft.com/office/powerpoint/2010/main" val="420530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itchFamily="2" charset="0"/>
              </a:rPr>
              <a:t>Styles of Writing</a:t>
            </a:r>
          </a:p>
          <a:p>
            <a:r>
              <a:rPr lang="en-GB" dirty="0">
                <a:latin typeface="Roboto" pitchFamily="2" charset="0"/>
              </a:rPr>
              <a:t>You may or may not be aware, that there are different styles of writing. Primarily, in your day-to-day life, you'll be exposed to different flavours of journalistic writing (</a:t>
            </a:r>
            <a:r>
              <a:rPr lang="en-GB" dirty="0" err="1">
                <a:latin typeface="Roboto" pitchFamily="2" charset="0"/>
              </a:rPr>
              <a:t>e.g</a:t>
            </a:r>
            <a:r>
              <a:rPr lang="en-GB" dirty="0">
                <a:latin typeface="Roboto" pitchFamily="2" charset="0"/>
              </a:rPr>
              <a:t>, news, blogs and advertising copy). This styled of writing uses short punchy sentences and paragraphs. The goals is to draw the readers in with attention grabbing titles, images and headlines. You'll often find that the paragraphs and sentences used are short and punchy - to quickly convey information. For instance, it is common to see one sentence paragraphs</a:t>
            </a:r>
          </a:p>
          <a:p>
            <a:endParaRPr lang="en-GB" dirty="0">
              <a:latin typeface="Roboto" pitchFamily="2" charset="0"/>
            </a:endParaRPr>
          </a:p>
          <a:p>
            <a:r>
              <a:rPr lang="en-GB" sz="1200" b="0" i="0" kern="1200" dirty="0">
                <a:solidFill>
                  <a:schemeClr val="tx1"/>
                </a:solidFill>
                <a:effectLst/>
                <a:latin typeface="+mn-lt"/>
                <a:ea typeface="+mn-ea"/>
                <a:cs typeface="+mn-cs"/>
              </a:rPr>
              <a:t>Academic, writing on the other hand, consists of longer paragraphs. The reason for this is statements made must be underpinned by evidence. Let's explore this idea by first considering paragraphs, then moving</a:t>
            </a:r>
          </a:p>
          <a:p>
            <a:br>
              <a:rPr lang="en-GB" dirty="0"/>
            </a:br>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4</a:t>
            </a:fld>
            <a:endParaRPr lang="en-GB"/>
          </a:p>
        </p:txBody>
      </p:sp>
    </p:spTree>
    <p:extLst>
      <p:ext uri="{BB962C8B-B14F-4D97-AF65-F5344CB8AC3E}">
        <p14:creationId xmlns:p14="http://schemas.microsoft.com/office/powerpoint/2010/main" val="189033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itchFamily="2" charset="0"/>
              </a:rPr>
              <a:t>Styles of Writing</a:t>
            </a:r>
          </a:p>
          <a:p>
            <a:r>
              <a:rPr lang="en-GB" dirty="0">
                <a:latin typeface="Roboto" pitchFamily="2" charset="0"/>
              </a:rPr>
              <a:t>You may or may not be aware, that there are different styles of writing. Primarily, in your day-to-day life, you'll be exposed to different flavours of journalistic writing (</a:t>
            </a:r>
            <a:r>
              <a:rPr lang="en-GB" dirty="0" err="1">
                <a:latin typeface="Roboto" pitchFamily="2" charset="0"/>
              </a:rPr>
              <a:t>e.g</a:t>
            </a:r>
            <a:r>
              <a:rPr lang="en-GB" dirty="0">
                <a:latin typeface="Roboto" pitchFamily="2" charset="0"/>
              </a:rPr>
              <a:t>, news, blogs and advertising copy). This styled of writing uses short punchy sentences and paragraphs. The goals is to draw the readers in with attention grabbing titles, images and headlines. You'll often find that the paragraphs and sentences used are short and punchy - to quickly convey information. For instance, it is common to see one sentence paragraphs</a:t>
            </a:r>
          </a:p>
          <a:p>
            <a:endParaRPr lang="en-GB" dirty="0">
              <a:latin typeface="Roboto" pitchFamily="2" charset="0"/>
            </a:endParaRPr>
          </a:p>
          <a:p>
            <a:r>
              <a:rPr lang="en-GB" sz="1200" b="0" i="0" kern="1200" dirty="0">
                <a:solidFill>
                  <a:schemeClr val="tx1"/>
                </a:solidFill>
                <a:effectLst/>
                <a:latin typeface="+mn-lt"/>
                <a:ea typeface="+mn-ea"/>
                <a:cs typeface="+mn-cs"/>
              </a:rPr>
              <a:t>Academic, writing on the other hand, consists of longer paragraphs. The reason for this is statements made must be underpinned by evidence. Let's explore this idea by first considering paragraphs, then moving</a:t>
            </a:r>
          </a:p>
          <a:p>
            <a:br>
              <a:rPr lang="en-GB" dirty="0"/>
            </a:br>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5</a:t>
            </a:fld>
            <a:endParaRPr lang="en-GB"/>
          </a:p>
        </p:txBody>
      </p:sp>
    </p:spTree>
    <p:extLst>
      <p:ext uri="{BB962C8B-B14F-4D97-AF65-F5344CB8AC3E}">
        <p14:creationId xmlns:p14="http://schemas.microsoft.com/office/powerpoint/2010/main" val="19492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itchFamily="2" charset="0"/>
              </a:rPr>
              <a:t>Styles of Writing</a:t>
            </a:r>
          </a:p>
          <a:p>
            <a:r>
              <a:rPr lang="en-GB" dirty="0">
                <a:latin typeface="Roboto" pitchFamily="2" charset="0"/>
              </a:rPr>
              <a:t>You may or may not be aware, that there are different styles of writing. Primarily, in your day-to-day life, you'll be exposed to different flavours of journalistic writing (</a:t>
            </a:r>
            <a:r>
              <a:rPr lang="en-GB" dirty="0" err="1">
                <a:latin typeface="Roboto" pitchFamily="2" charset="0"/>
              </a:rPr>
              <a:t>e.g</a:t>
            </a:r>
            <a:r>
              <a:rPr lang="en-GB" dirty="0">
                <a:latin typeface="Roboto" pitchFamily="2" charset="0"/>
              </a:rPr>
              <a:t>, news, blogs and advertising copy). This styled of writing uses short punchy sentences and paragraphs. The goals is to draw the readers in with attention grabbing titles, images and headlines. You'll often find that the paragraphs and sentences used are short and punchy - to quickly convey information. For instance, it is common to see one sentence paragraphs</a:t>
            </a:r>
          </a:p>
          <a:p>
            <a:endParaRPr lang="en-GB" dirty="0">
              <a:latin typeface="Roboto" pitchFamily="2" charset="0"/>
            </a:endParaRPr>
          </a:p>
          <a:p>
            <a:r>
              <a:rPr lang="en-GB" sz="1200" b="0" i="0" kern="1200" dirty="0">
                <a:solidFill>
                  <a:schemeClr val="tx1"/>
                </a:solidFill>
                <a:effectLst/>
                <a:latin typeface="+mn-lt"/>
                <a:ea typeface="+mn-ea"/>
                <a:cs typeface="+mn-cs"/>
              </a:rPr>
              <a:t>Academic, writing on the other hand, consists of longer paragraphs. The reason for this is statements made must be underpinned by evidence. Let's explore this idea by first considering paragraphs, then moving</a:t>
            </a:r>
          </a:p>
          <a:p>
            <a:br>
              <a:rPr lang="en-GB" dirty="0"/>
            </a:br>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6</a:t>
            </a:fld>
            <a:endParaRPr lang="en-GB"/>
          </a:p>
        </p:txBody>
      </p:sp>
    </p:spTree>
    <p:extLst>
      <p:ext uri="{BB962C8B-B14F-4D97-AF65-F5344CB8AC3E}">
        <p14:creationId xmlns:p14="http://schemas.microsoft.com/office/powerpoint/2010/main" val="349617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itchFamily="2" charset="0"/>
              </a:rPr>
              <a:t>The Paragraph</a:t>
            </a:r>
          </a:p>
          <a:p>
            <a:r>
              <a:rPr lang="en-GB" dirty="0">
                <a:latin typeface="Roboto" pitchFamily="2" charset="0"/>
              </a:rPr>
              <a:t>If you liken writing, to building a house - paragraphs would be the building bricks. When crafting your writing they act as the key unit of composition. So, you may have gathered that the paragraph is one of the most important tools in your writing arsenal. However, I have noticed that many people make some fundamental mistakes; however, this can easily be avoided. Unlike much of the English language, paragraphs follow a very simple rule: </a:t>
            </a:r>
            <a:r>
              <a:rPr lang="en-GB" sz="1200" b="0" i="0" kern="1200" dirty="0">
                <a:solidFill>
                  <a:schemeClr val="tx1"/>
                </a:solidFill>
                <a:effectLst/>
                <a:latin typeface="+mn-lt"/>
                <a:ea typeface="+mn-ea"/>
                <a:cs typeface="+mn-cs"/>
              </a:rPr>
              <a:t>Each paragraph consists of a single idea.</a:t>
            </a:r>
            <a:endParaRPr lang="en-GB" b="0" i="0" dirty="0">
              <a:effectLst/>
              <a:latin typeface="Roboto" pitchFamily="2" charset="0"/>
            </a:endParaRP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7</a:t>
            </a:fld>
            <a:endParaRPr lang="en-GB"/>
          </a:p>
        </p:txBody>
      </p:sp>
    </p:spTree>
    <p:extLst>
      <p:ext uri="{BB962C8B-B14F-4D97-AF65-F5344CB8AC3E}">
        <p14:creationId xmlns:p14="http://schemas.microsoft.com/office/powerpoint/2010/main" val="419789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itchFamily="2" charset="0"/>
              </a:rPr>
              <a:t>The Paragraph</a:t>
            </a:r>
          </a:p>
          <a:p>
            <a:r>
              <a:rPr lang="en-GB" dirty="0">
                <a:latin typeface="Roboto" pitchFamily="2" charset="0"/>
              </a:rPr>
              <a:t>If you liken writing, to building a house - paragraphs would be the building bricks. When crafting your writing they act as the key unit of composition. So, you may have gathered that the paragraph is one of the most important tools in your writing arsenal. However, I have noticed that many people make some fundamental mistakes; however, this can easily be avoided. Unlike much of the English language, paragraphs follow a very simple rule: </a:t>
            </a:r>
            <a:r>
              <a:rPr lang="en-GB" sz="1200" b="0" i="0" kern="1200" dirty="0">
                <a:solidFill>
                  <a:schemeClr val="tx1"/>
                </a:solidFill>
                <a:effectLst/>
                <a:latin typeface="+mn-lt"/>
                <a:ea typeface="+mn-ea"/>
                <a:cs typeface="+mn-cs"/>
              </a:rPr>
              <a:t>Each paragraph consists of a single idea.</a:t>
            </a:r>
            <a:endParaRPr lang="en-GB" b="0" i="0" dirty="0">
              <a:effectLst/>
              <a:latin typeface="Roboto" pitchFamily="2" charset="0"/>
            </a:endParaRP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8</a:t>
            </a:fld>
            <a:endParaRPr lang="en-GB"/>
          </a:p>
        </p:txBody>
      </p:sp>
    </p:spTree>
    <p:extLst>
      <p:ext uri="{BB962C8B-B14F-4D97-AF65-F5344CB8AC3E}">
        <p14:creationId xmlns:p14="http://schemas.microsoft.com/office/powerpoint/2010/main" val="2055963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itchFamily="2" charset="0"/>
              </a:rPr>
              <a:t>The Paragraph</a:t>
            </a:r>
          </a:p>
          <a:p>
            <a:r>
              <a:rPr lang="en-GB" dirty="0">
                <a:latin typeface="Roboto" pitchFamily="2" charset="0"/>
              </a:rPr>
              <a:t>If you liken writing, to building a house - paragraphs would be the building bricks. When crafting your writing they act as the key unit of composition. So, you may have gathered that the paragraph is one of the most important tools in your writing arsenal. However, I have noticed that many people make some fundamental mistakes; however, this can easily be avoided. Unlike much of the English language, paragraphs follow a very simple rule: </a:t>
            </a:r>
            <a:r>
              <a:rPr lang="en-GB" sz="1200" b="0" i="0" kern="1200" dirty="0">
                <a:solidFill>
                  <a:schemeClr val="tx1"/>
                </a:solidFill>
                <a:effectLst/>
                <a:latin typeface="+mn-lt"/>
                <a:ea typeface="+mn-ea"/>
                <a:cs typeface="+mn-cs"/>
              </a:rPr>
              <a:t>Each paragraph consists of a single idea.</a:t>
            </a:r>
            <a:endParaRPr lang="en-GB" b="0" i="0" dirty="0">
              <a:effectLst/>
              <a:latin typeface="Roboto" pitchFamily="2" charset="0"/>
            </a:endParaRPr>
          </a:p>
          <a:p>
            <a:endParaRPr lang="en-US" dirty="0"/>
          </a:p>
        </p:txBody>
      </p:sp>
      <p:sp>
        <p:nvSpPr>
          <p:cNvPr id="4" name="Slide Number Placeholder 3"/>
          <p:cNvSpPr>
            <a:spLocks noGrp="1"/>
          </p:cNvSpPr>
          <p:nvPr>
            <p:ph type="sldNum" sz="quarter" idx="5"/>
          </p:nvPr>
        </p:nvSpPr>
        <p:spPr/>
        <p:txBody>
          <a:bodyPr/>
          <a:lstStyle/>
          <a:p>
            <a:fld id="{C9444CA5-311B-2840-A1E4-7D8215EFC8C3}" type="slidenum">
              <a:rPr lang="en-GB" smtClean="0"/>
              <a:t>9</a:t>
            </a:fld>
            <a:endParaRPr lang="en-GB"/>
          </a:p>
        </p:txBody>
      </p:sp>
    </p:spTree>
    <p:extLst>
      <p:ext uri="{BB962C8B-B14F-4D97-AF65-F5344CB8AC3E}">
        <p14:creationId xmlns:p14="http://schemas.microsoft.com/office/powerpoint/2010/main" val="369800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422503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2339288" y="4702106"/>
            <a:ext cx="9144000" cy="1345391"/>
          </a:xfrm>
        </p:spPr>
        <p:txBody>
          <a:bodyPr anchor="b">
            <a:normAutofit/>
          </a:bodyPr>
          <a:lstStyle>
            <a:lvl1pPr algn="r">
              <a:defRPr sz="2723" spc="455" baseline="0">
                <a:solidFill>
                  <a:schemeClr val="bg1"/>
                </a:solidFill>
              </a:defRPr>
            </a:lvl1pPr>
          </a:lstStyle>
          <a:p>
            <a:r>
              <a:rPr lang="en-US" dirty="0"/>
              <a:t>Click to edit title</a:t>
            </a:r>
            <a:endParaRPr lang="en-GB" dirty="0"/>
          </a:p>
        </p:txBody>
      </p:sp>
      <p:sp>
        <p:nvSpPr>
          <p:cNvPr id="12" name="Subtitle 2"/>
          <p:cNvSpPr>
            <a:spLocks noGrp="1"/>
          </p:cNvSpPr>
          <p:nvPr>
            <p:ph type="subTitle" idx="1" hasCustomPrompt="1"/>
          </p:nvPr>
        </p:nvSpPr>
        <p:spPr>
          <a:xfrm>
            <a:off x="2339288" y="6162709"/>
            <a:ext cx="9144000" cy="691273"/>
          </a:xfrm>
        </p:spPr>
        <p:txBody>
          <a:bodyPr>
            <a:normAutofit/>
          </a:bodyPr>
          <a:lstStyle>
            <a:lvl1pPr marL="0" indent="0" algn="r">
              <a:buNone/>
              <a:defRPr sz="1361" cap="all" spc="181" baseline="0">
                <a:solidFill>
                  <a:schemeClr val="bg1"/>
                </a:solidFill>
              </a:defRPr>
            </a:lvl1pPr>
            <a:lvl2pPr marL="342897" indent="0" algn="ctr">
              <a:buNone/>
              <a:defRPr sz="1500"/>
            </a:lvl2pPr>
            <a:lvl3pPr marL="685792" indent="0" algn="ctr">
              <a:buNone/>
              <a:defRPr sz="1351"/>
            </a:lvl3pPr>
            <a:lvl4pPr marL="1028689" indent="0" algn="ctr">
              <a:buNone/>
              <a:defRPr sz="1200"/>
            </a:lvl4pPr>
            <a:lvl5pPr marL="1371584" indent="0" algn="ctr">
              <a:buNone/>
              <a:defRPr sz="1200"/>
            </a:lvl5pPr>
            <a:lvl6pPr marL="1714480" indent="0" algn="ctr">
              <a:buNone/>
              <a:defRPr sz="1200"/>
            </a:lvl6pPr>
            <a:lvl7pPr marL="2057375" indent="0" algn="ctr">
              <a:buNone/>
              <a:defRPr sz="1200"/>
            </a:lvl7pPr>
            <a:lvl8pPr marL="2400271" indent="0" algn="ctr">
              <a:buNone/>
              <a:defRPr sz="1200"/>
            </a:lvl8pPr>
            <a:lvl9pPr marL="2743167" indent="0" algn="ctr">
              <a:buNone/>
              <a:defRPr sz="1200"/>
            </a:lvl9pPr>
          </a:lstStyle>
          <a:p>
            <a:r>
              <a:rPr lang="en-US" dirty="0"/>
              <a:t>Click to edit subtitle</a:t>
            </a:r>
            <a:endParaRPr lang="en-GB"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900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C0F7F123-F7F6-8E4E-B5F7-41A360CBF899}"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467279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0F7F123-F7F6-8E4E-B5F7-41A360CBF899}"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213951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0F7F123-F7F6-8E4E-B5F7-41A360CBF899}"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999890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C0F7F123-F7F6-8E4E-B5F7-41A360CBF899}"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1107843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C0F7F123-F7F6-8E4E-B5F7-41A360CBF899}" type="datetimeFigureOut">
              <a:rPr lang="en-GB" smtClean="0"/>
              <a:t>27/02/2024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0F7F123-F7F6-8E4E-B5F7-41A360CBF899}" type="datetimeFigureOut">
              <a:rPr lang="en-GB" smtClean="0"/>
              <a:t>27/02/2024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1602680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7F123-F7F6-8E4E-B5F7-41A360CBF899}" type="datetimeFigureOut">
              <a:rPr lang="en-GB" smtClean="0"/>
              <a:t>27/02/2024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368754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0F7F123-F7F6-8E4E-B5F7-41A360CBF899}"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1152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0F7F123-F7F6-8E4E-B5F7-41A360CBF899}"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50975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 No Brand BLUE">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6847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0F7F123-F7F6-8E4E-B5F7-41A360CBF899}"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1109344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0F7F123-F7F6-8E4E-B5F7-41A360CBF899}"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CE1193-DA6B-6C42-8CD0-02C140F3B2AF}" type="slidenum">
              <a:rPr lang="en-GB" smtClean="0"/>
              <a:t>‹#›</a:t>
            </a:fld>
            <a:endParaRPr lang="en-GB"/>
          </a:p>
        </p:txBody>
      </p:sp>
    </p:spTree>
    <p:extLst>
      <p:ext uri="{BB962C8B-B14F-4D97-AF65-F5344CB8AC3E}">
        <p14:creationId xmlns:p14="http://schemas.microsoft.com/office/powerpoint/2010/main" val="297332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o Brand En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2681287" y="2333812"/>
            <a:ext cx="6829425" cy="1422398"/>
          </a:xfrm>
        </p:spPr>
        <p:txBody>
          <a:bodyPr anchor="t" anchorCtr="0"/>
          <a:lstStyle>
            <a:lvl1pPr algn="ctr">
              <a:lnSpc>
                <a:spcPct val="75000"/>
              </a:lnSpc>
              <a:defRPr sz="6000" b="1" i="0">
                <a:solidFill>
                  <a:schemeClr val="bg1"/>
                </a:solidFill>
                <a:latin typeface="Trebuchet MS" panose="020B0703020202090204" pitchFamily="34" charset="0"/>
              </a:defRPr>
            </a:lvl1pPr>
          </a:lstStyle>
          <a:p>
            <a:r>
              <a:rPr lang="en-US" dirty="0"/>
              <a:t>Thank you</a:t>
            </a:r>
            <a:endParaRPr lang="en-GB" dirty="0"/>
          </a:p>
        </p:txBody>
      </p:sp>
      <p:sp>
        <p:nvSpPr>
          <p:cNvPr id="4" name="Rectangle 3">
            <a:extLst>
              <a:ext uri="{FF2B5EF4-FFF2-40B4-BE49-F238E27FC236}">
                <a16:creationId xmlns:a16="http://schemas.microsoft.com/office/drawing/2014/main" id="{9FFE1EB5-7222-26E3-54FE-AD16F259F969}"/>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DF91CA9-DBD4-D539-5DE6-B69F25404C0A}"/>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573766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3723" cy="6859149"/>
          </a:xfrm>
          <a:prstGeom prst="rect">
            <a:avLst/>
          </a:prstGeom>
        </p:spPr>
      </p:pic>
      <p:sp>
        <p:nvSpPr>
          <p:cNvPr id="5" name="Title 1"/>
          <p:cNvSpPr>
            <a:spLocks noGrp="1"/>
          </p:cNvSpPr>
          <p:nvPr>
            <p:ph type="ctrTitle" hasCustomPrompt="1"/>
          </p:nvPr>
        </p:nvSpPr>
        <p:spPr>
          <a:xfrm>
            <a:off x="744481" y="2187733"/>
            <a:ext cx="10704765" cy="1345390"/>
          </a:xfrm>
        </p:spPr>
        <p:txBody>
          <a:bodyPr anchor="b">
            <a:normAutofit/>
          </a:bodyPr>
          <a:lstStyle>
            <a:lvl1pPr algn="ctr">
              <a:defRPr sz="2722" spc="454" baseline="0">
                <a:solidFill>
                  <a:schemeClr val="bg1"/>
                </a:solidFill>
              </a:defRPr>
            </a:lvl1pPr>
          </a:lstStyle>
          <a:p>
            <a:r>
              <a:rPr lang="en-US" dirty="0"/>
              <a:t>Click to AMEND title</a:t>
            </a:r>
            <a:endParaRPr lang="en-GB" dirty="0"/>
          </a:p>
        </p:txBody>
      </p:sp>
      <p:sp>
        <p:nvSpPr>
          <p:cNvPr id="6" name="Subtitle 2"/>
          <p:cNvSpPr>
            <a:spLocks noGrp="1"/>
          </p:cNvSpPr>
          <p:nvPr>
            <p:ph type="subTitle" idx="1" hasCustomPrompt="1"/>
          </p:nvPr>
        </p:nvSpPr>
        <p:spPr>
          <a:xfrm>
            <a:off x="2459676" y="3648333"/>
            <a:ext cx="7274373" cy="691273"/>
          </a:xfrm>
        </p:spPr>
        <p:txBody>
          <a:bodyPr>
            <a:normAutofit/>
          </a:bodyPr>
          <a:lstStyle>
            <a:lvl1pPr marL="0" indent="0" algn="ctr">
              <a:buNone/>
              <a:defRPr sz="1361" cap="all" spc="181" baseline="0">
                <a:solidFill>
                  <a:schemeClr val="bg1"/>
                </a:solidFill>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en-US" dirty="0"/>
              <a:t>Click to AMEND subtitle</a:t>
            </a:r>
            <a:endParaRPr lang="en-GB" dirty="0"/>
          </a:p>
        </p:txBody>
      </p:sp>
    </p:spTree>
    <p:extLst>
      <p:ext uri="{BB962C8B-B14F-4D97-AF65-F5344CB8AC3E}">
        <p14:creationId xmlns:p14="http://schemas.microsoft.com/office/powerpoint/2010/main" val="191384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81">
          <p15:clr>
            <a:srgbClr val="FBAE40"/>
          </p15:clr>
        </p15:guide>
        <p15:guide id="2" pos="4233">
          <p15:clr>
            <a:srgbClr val="FBAE40"/>
          </p15:clr>
        </p15:guide>
        <p15:guide id="3" orient="horz" pos="4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 No Brand GREEN">
    <p:bg>
      <p:bgPr>
        <a:solidFill>
          <a:srgbClr val="2E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561861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 No Brand PURPLE">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77318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Title Slide - No Brand ORANGE">
    <p:bg>
      <p:bgPr>
        <a:solidFill>
          <a:srgbClr val="D04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674554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1056282" y="2037528"/>
            <a:ext cx="10079444" cy="1345390"/>
          </a:xfrm>
        </p:spPr>
        <p:txBody>
          <a:bodyPr anchor="b">
            <a:normAutofit/>
          </a:bodyPr>
          <a:lstStyle>
            <a:lvl1pPr algn="ctr">
              <a:defRPr sz="3600" spc="454" baseline="0">
                <a:solidFill>
                  <a:schemeClr val="bg1"/>
                </a:solidFill>
                <a:latin typeface="Calibri" panose="020F0502020204030204" pitchFamily="34" charset="0"/>
              </a:defRPr>
            </a:lvl1pPr>
          </a:lstStyle>
          <a:p>
            <a:r>
              <a:rPr lang="en-US" dirty="0"/>
              <a:t>Click to edit title</a:t>
            </a:r>
            <a:endParaRPr lang="en-GB" dirty="0"/>
          </a:p>
        </p:txBody>
      </p:sp>
      <p:sp>
        <p:nvSpPr>
          <p:cNvPr id="7" name="Subtitle 2"/>
          <p:cNvSpPr>
            <a:spLocks noGrp="1"/>
          </p:cNvSpPr>
          <p:nvPr>
            <p:ph type="subTitle" idx="1" hasCustomPrompt="1"/>
          </p:nvPr>
        </p:nvSpPr>
        <p:spPr>
          <a:xfrm>
            <a:off x="1524002" y="3498127"/>
            <a:ext cx="9144000" cy="691273"/>
          </a:xfrm>
        </p:spPr>
        <p:txBody>
          <a:bodyPr>
            <a:normAutofit/>
          </a:bodyPr>
          <a:lstStyle>
            <a:lvl1pPr marL="0" indent="0" algn="ctr">
              <a:buNone/>
              <a:defRPr sz="2000" cap="all" spc="181" baseline="0">
                <a:solidFill>
                  <a:schemeClr val="bg1"/>
                </a:solidFill>
                <a:latin typeface="Calibri" panose="020F0502020204030204" pitchFamily="34" charset="0"/>
              </a:defRPr>
            </a:lvl1pPr>
            <a:lvl2pPr marL="342907" indent="0" algn="ctr">
              <a:buNone/>
              <a:defRPr sz="1500"/>
            </a:lvl2pPr>
            <a:lvl3pPr marL="685813" indent="0" algn="ctr">
              <a:buNone/>
              <a:defRPr sz="1350"/>
            </a:lvl3pPr>
            <a:lvl4pPr marL="1028720" indent="0" algn="ctr">
              <a:buNone/>
              <a:defRPr sz="1200"/>
            </a:lvl4pPr>
            <a:lvl5pPr marL="1371627" indent="0" algn="ctr">
              <a:buNone/>
              <a:defRPr sz="1200"/>
            </a:lvl5pPr>
            <a:lvl6pPr marL="1714534" indent="0" algn="ctr">
              <a:buNone/>
              <a:defRPr sz="1200"/>
            </a:lvl6pPr>
            <a:lvl7pPr marL="2057440" indent="0" algn="ctr">
              <a:buNone/>
              <a:defRPr sz="1200"/>
            </a:lvl7pPr>
            <a:lvl8pPr marL="2400347" indent="0" algn="ctr">
              <a:buNone/>
              <a:defRPr sz="1200"/>
            </a:lvl8pPr>
            <a:lvl9pPr marL="2743254" indent="0" algn="ctr">
              <a:buNone/>
              <a:defRPr sz="1200"/>
            </a:lvl9pPr>
          </a:lstStyle>
          <a:p>
            <a:r>
              <a:rPr lang="en-US" dirty="0"/>
              <a:t>Click to edit subtitle</a:t>
            </a:r>
            <a:endParaRPr lang="en-GB" dirty="0"/>
          </a:p>
        </p:txBody>
      </p:sp>
    </p:spTree>
    <p:extLst>
      <p:ext uri="{BB962C8B-B14F-4D97-AF65-F5344CB8AC3E}">
        <p14:creationId xmlns:p14="http://schemas.microsoft.com/office/powerpoint/2010/main" val="112160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90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269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339288" y="4702106"/>
            <a:ext cx="9144000" cy="1345391"/>
          </a:xfrm>
        </p:spPr>
        <p:txBody>
          <a:bodyPr anchor="b">
            <a:normAutofit/>
          </a:bodyPr>
          <a:lstStyle>
            <a:lvl1pPr algn="r">
              <a:defRPr sz="2723" spc="455" baseline="0">
                <a:solidFill>
                  <a:schemeClr val="bg1"/>
                </a:solidFill>
              </a:defRPr>
            </a:lvl1pPr>
          </a:lstStyle>
          <a:p>
            <a:r>
              <a:rPr lang="en-US" dirty="0"/>
              <a:t>Click to edit title</a:t>
            </a:r>
            <a:endParaRPr lang="en-GB" dirty="0"/>
          </a:p>
        </p:txBody>
      </p:sp>
      <p:sp>
        <p:nvSpPr>
          <p:cNvPr id="10" name="Subtitle 2"/>
          <p:cNvSpPr>
            <a:spLocks noGrp="1"/>
          </p:cNvSpPr>
          <p:nvPr>
            <p:ph type="subTitle" idx="1" hasCustomPrompt="1"/>
          </p:nvPr>
        </p:nvSpPr>
        <p:spPr>
          <a:xfrm>
            <a:off x="2339288" y="6162709"/>
            <a:ext cx="9144000" cy="691273"/>
          </a:xfrm>
        </p:spPr>
        <p:txBody>
          <a:bodyPr>
            <a:normAutofit/>
          </a:bodyPr>
          <a:lstStyle>
            <a:lvl1pPr marL="0" indent="0" algn="r">
              <a:buNone/>
              <a:defRPr sz="1361" cap="all" spc="181" baseline="0">
                <a:solidFill>
                  <a:schemeClr val="bg1"/>
                </a:solidFill>
              </a:defRPr>
            </a:lvl1pPr>
            <a:lvl2pPr marL="342897" indent="0" algn="ctr">
              <a:buNone/>
              <a:defRPr sz="1500"/>
            </a:lvl2pPr>
            <a:lvl3pPr marL="685792" indent="0" algn="ctr">
              <a:buNone/>
              <a:defRPr sz="1351"/>
            </a:lvl3pPr>
            <a:lvl4pPr marL="1028689" indent="0" algn="ctr">
              <a:buNone/>
              <a:defRPr sz="1200"/>
            </a:lvl4pPr>
            <a:lvl5pPr marL="1371584" indent="0" algn="ctr">
              <a:buNone/>
              <a:defRPr sz="1200"/>
            </a:lvl5pPr>
            <a:lvl6pPr marL="1714480" indent="0" algn="ctr">
              <a:buNone/>
              <a:defRPr sz="1200"/>
            </a:lvl6pPr>
            <a:lvl7pPr marL="2057375" indent="0" algn="ctr">
              <a:buNone/>
              <a:defRPr sz="1200"/>
            </a:lvl7pPr>
            <a:lvl8pPr marL="2400271" indent="0" algn="ctr">
              <a:buNone/>
              <a:defRPr sz="1200"/>
            </a:lvl8pPr>
            <a:lvl9pPr marL="2743167" indent="0" algn="ctr">
              <a:buNone/>
              <a:defRPr sz="1200"/>
            </a:lvl9pPr>
          </a:lstStyle>
          <a:p>
            <a:r>
              <a:rPr lang="en-US" dirty="0"/>
              <a:t>Click to edit subtitle</a:t>
            </a:r>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746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269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7F123-F7F6-8E4E-B5F7-41A360CBF899}" type="datetimeFigureOut">
              <a:rPr lang="en-GB" smtClean="0"/>
              <a:t>27/02/2024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E1193-DA6B-6C42-8CD0-02C140F3B2AF}" type="slidenum">
              <a:rPr lang="en-GB" smtClean="0"/>
              <a:t>‹#›</a:t>
            </a:fld>
            <a:endParaRPr lang="en-GB"/>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64" r:id="rId6"/>
    <p:sldLayoutId id="2147483665" r:id="rId7"/>
    <p:sldLayoutId id="2147483661" r:id="rId8"/>
    <p:sldLayoutId id="2147483662" r:id="rId9"/>
    <p:sldLayoutId id="2147483663" r:id="rId10"/>
    <p:sldLayoutId id="2147483649"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 id="2147483671" r:id="rId22"/>
    <p:sldLayoutId id="214748366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so-resources.une.edu.au/academic-writing-course/paragraphs/academic-paragraphs/" TargetMode="External"/><Relationship Id="rId1" Type="http://schemas.openxmlformats.org/officeDocument/2006/relationships/slideLayout" Target="../slideLayouts/slideLayout17.xml"/><Relationship Id="rId4" Type="http://schemas.openxmlformats.org/officeDocument/2006/relationships/hyperlink" Target="https://academic-englishuk.com/paragraph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hyperlink" Target="https://literarydevices.net/metonymy/" TargetMode="External"/><Relationship Id="rId13" Type="http://schemas.openxmlformats.org/officeDocument/2006/relationships/hyperlink" Target="https://literarydevices.net/pleonasm/" TargetMode="External"/><Relationship Id="rId18" Type="http://schemas.openxmlformats.org/officeDocument/2006/relationships/hyperlink" Target="https://literarydevices.net/epigram/" TargetMode="External"/><Relationship Id="rId3" Type="http://schemas.openxmlformats.org/officeDocument/2006/relationships/hyperlink" Target="https://literarydevices.net/simile/" TargetMode="External"/><Relationship Id="rId21" Type="http://schemas.openxmlformats.org/officeDocument/2006/relationships/hyperlink" Target="https://literarydevices.net/litotes/" TargetMode="External"/><Relationship Id="rId7" Type="http://schemas.openxmlformats.org/officeDocument/2006/relationships/hyperlink" Target="https://literarydevices.net/understatement/" TargetMode="External"/><Relationship Id="rId12" Type="http://schemas.openxmlformats.org/officeDocument/2006/relationships/hyperlink" Target="https://literarydevices.net/circumlocution/" TargetMode="External"/><Relationship Id="rId17" Type="http://schemas.openxmlformats.org/officeDocument/2006/relationships/hyperlink" Target="https://literarydevices.net/euphemism/" TargetMode="External"/><Relationship Id="rId2" Type="http://schemas.openxmlformats.org/officeDocument/2006/relationships/notesSlide" Target="../notesSlides/notesSlide15.xml"/><Relationship Id="rId16" Type="http://schemas.openxmlformats.org/officeDocument/2006/relationships/hyperlink" Target="https://literarydevices.net/pun/" TargetMode="External"/><Relationship Id="rId20" Type="http://schemas.openxmlformats.org/officeDocument/2006/relationships/hyperlink" Target="https://literarydevices.net/antithesis/" TargetMode="External"/><Relationship Id="rId1" Type="http://schemas.openxmlformats.org/officeDocument/2006/relationships/slideLayout" Target="../slideLayouts/slideLayout17.xml"/><Relationship Id="rId6" Type="http://schemas.openxmlformats.org/officeDocument/2006/relationships/hyperlink" Target="https://literarydevices.net/paradox/" TargetMode="External"/><Relationship Id="rId11" Type="http://schemas.openxmlformats.org/officeDocument/2006/relationships/hyperlink" Target="https://literarydevices.net/synecdoche/" TargetMode="External"/><Relationship Id="rId5" Type="http://schemas.openxmlformats.org/officeDocument/2006/relationships/hyperlink" Target="https://literarydevices.net/personification/" TargetMode="External"/><Relationship Id="rId15" Type="http://schemas.openxmlformats.org/officeDocument/2006/relationships/hyperlink" Target="https://literarydevices.net/irony/" TargetMode="External"/><Relationship Id="rId23" Type="http://schemas.openxmlformats.org/officeDocument/2006/relationships/hyperlink" Target="https://literarydevices.net/onomatopoeia/" TargetMode="External"/><Relationship Id="rId10" Type="http://schemas.openxmlformats.org/officeDocument/2006/relationships/hyperlink" Target="https://literarydevices.net/hyperbole/" TargetMode="External"/><Relationship Id="rId19" Type="http://schemas.openxmlformats.org/officeDocument/2006/relationships/hyperlink" Target="https://literarydevices.net/oxymoron/" TargetMode="External"/><Relationship Id="rId4" Type="http://schemas.openxmlformats.org/officeDocument/2006/relationships/hyperlink" Target="https://literarydevices.net/metaphor/" TargetMode="External"/><Relationship Id="rId9" Type="http://schemas.openxmlformats.org/officeDocument/2006/relationships/hyperlink" Target="https://literarydevices.net/apostrophe/" TargetMode="External"/><Relationship Id="rId14" Type="http://schemas.openxmlformats.org/officeDocument/2006/relationships/hyperlink" Target="https://literarydevices.net/figure-of-speech/" TargetMode="External"/><Relationship Id="rId22" Type="http://schemas.openxmlformats.org/officeDocument/2006/relationships/hyperlink" Target="https://literarydevices.net/alliteration/"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www.public-library.uk/ebooks/72/30.pdf"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lithub.com/joan-didion-why-i-write/" TargetMode="External"/><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lithub.com/you-dont-know-anything-and-other-writing-advice-from-toni-morrison/"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n.wikipedia.org/wiki/Graham_Greene" TargetMode="External"/><Relationship Id="rId1" Type="http://schemas.openxmlformats.org/officeDocument/2006/relationships/slideLayout" Target="../slideLayouts/slideLayout14.xml"/><Relationship Id="rId5" Type="http://schemas.openxmlformats.org/officeDocument/2006/relationships/hyperlink" Target="https://www.williamlanday.com/2009/07/08/how-writers-write-graham-greene/" TargetMode="Externa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hyperlink" Target="https://lithub.com/you-dont-know-anything-and-other-writing-advice-from-toni-morrison/" TargetMode="External"/><Relationship Id="rId3" Type="http://schemas.openxmlformats.org/officeDocument/2006/relationships/hyperlink" Target="https://www.orwellfoundation.com/" TargetMode="External"/><Relationship Id="rId7" Type="http://schemas.openxmlformats.org/officeDocument/2006/relationships/hyperlink" Target="https://lithub.com/joan-didion-why-i-write/" TargetMode="External"/><Relationship Id="rId2" Type="http://schemas.openxmlformats.org/officeDocument/2006/relationships/hyperlink" Target="https://www.writingclasses.com/toolbox/tips-masters/george-orwell-6-questions-6-rules" TargetMode="External"/><Relationship Id="rId1" Type="http://schemas.openxmlformats.org/officeDocument/2006/relationships/slideLayout" Target="../slideLayouts/slideLayout17.xml"/><Relationship Id="rId6" Type="http://schemas.openxmlformats.org/officeDocument/2006/relationships/hyperlink" Target="https://www.williamlanday.com/2009/07/08/how-writers-write-graham-greene/" TargetMode="External"/><Relationship Id="rId5" Type="http://schemas.openxmlformats.org/officeDocument/2006/relationships/hyperlink" Target="https://literarydevices.net/figure-of-speech/" TargetMode="External"/><Relationship Id="rId4" Type="http://schemas.openxmlformats.org/officeDocument/2006/relationships/hyperlink" Target="http://www.public-library.uk/ebooks/72/30.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ctrTitle"/>
          </p:nvPr>
        </p:nvSpPr>
        <p:spPr>
          <a:xfrm>
            <a:off x="843406" y="1358668"/>
            <a:ext cx="8720319" cy="3258303"/>
          </a:xfrm>
        </p:spPr>
        <p:txBody>
          <a:bodyPr>
            <a:noAutofit/>
          </a:bodyPr>
          <a:lstStyle/>
          <a:p>
            <a:pPr>
              <a:lnSpc>
                <a:spcPct val="100000"/>
              </a:lnSpc>
            </a:pPr>
            <a:r>
              <a:rPr lang="en-GB" sz="9600" b="1" dirty="0">
                <a:solidFill>
                  <a:schemeClr val="bg1">
                    <a:lumMod val="95000"/>
                  </a:schemeClr>
                </a:solidFill>
                <a:latin typeface="Trebuchet MS" panose="020B0703020202090204" pitchFamily="34" charset="0"/>
              </a:rPr>
              <a:t>HOW TO WRITE PROPER</a:t>
            </a:r>
          </a:p>
        </p:txBody>
      </p:sp>
    </p:spTree>
    <p:extLst>
      <p:ext uri="{BB962C8B-B14F-4D97-AF65-F5344CB8AC3E}">
        <p14:creationId xmlns:p14="http://schemas.microsoft.com/office/powerpoint/2010/main" val="964295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DEE876-E994-96AC-FE9E-A23ED062F52B}"/>
              </a:ext>
            </a:extLst>
          </p:cNvPr>
          <p:cNvSpPr txBox="1"/>
          <p:nvPr/>
        </p:nvSpPr>
        <p:spPr>
          <a:xfrm>
            <a:off x="785715" y="5860691"/>
            <a:ext cx="7098652" cy="461665"/>
          </a:xfrm>
          <a:prstGeom prst="rect">
            <a:avLst/>
          </a:prstGeom>
          <a:noFill/>
        </p:spPr>
        <p:txBody>
          <a:bodyPr wrap="square">
            <a:spAutoFit/>
          </a:bodyPr>
          <a:lstStyle/>
          <a:p>
            <a:r>
              <a:rPr lang="en-GB" sz="1200" b="1" dirty="0">
                <a:latin typeface="Trebuchet MS" panose="020B0603020202020204" pitchFamily="34" charset="0"/>
              </a:rPr>
              <a:t>UNIVERSITY OF NEW ENGLAND, 2023. </a:t>
            </a:r>
            <a:r>
              <a:rPr lang="en-GB" sz="1200" dirty="0">
                <a:latin typeface="Trebuchet MS" panose="020B0603020202020204" pitchFamily="34" charset="0"/>
              </a:rPr>
              <a:t>Academic paragraphs [viewed 28 June 2023]. Available from: </a:t>
            </a:r>
            <a:r>
              <a:rPr lang="en-GB" sz="1200" dirty="0">
                <a:latin typeface="Trebuchet MS" panose="020B0603020202020204" pitchFamily="34" charset="0"/>
                <a:hlinkClick r:id="rId2"/>
              </a:rPr>
              <a:t>https://aso-resources.une.edu.au/academic-writing-course/paragraphs/academic-paragraphs/</a:t>
            </a:r>
            <a:r>
              <a:rPr lang="en-GB" sz="1200" dirty="0">
                <a:latin typeface="Trebuchet MS" panose="020B0603020202020204" pitchFamily="34" charset="0"/>
              </a:rPr>
              <a:t> </a:t>
            </a:r>
          </a:p>
        </p:txBody>
      </p:sp>
      <p:pic>
        <p:nvPicPr>
          <p:cNvPr id="5" name="Picture 4">
            <a:extLst>
              <a:ext uri="{FF2B5EF4-FFF2-40B4-BE49-F238E27FC236}">
                <a16:creationId xmlns:a16="http://schemas.microsoft.com/office/drawing/2014/main" id="{60425AF0-4D61-2CEC-A71A-F404A6FA0094}"/>
              </a:ext>
            </a:extLst>
          </p:cNvPr>
          <p:cNvPicPr>
            <a:picLocks noChangeAspect="1"/>
          </p:cNvPicPr>
          <p:nvPr/>
        </p:nvPicPr>
        <p:blipFill>
          <a:blip r:embed="rId3"/>
          <a:stretch>
            <a:fillRect/>
          </a:stretch>
        </p:blipFill>
        <p:spPr>
          <a:xfrm>
            <a:off x="2296092" y="535644"/>
            <a:ext cx="7437885" cy="4198605"/>
          </a:xfrm>
          <a:prstGeom prst="rect">
            <a:avLst/>
          </a:prstGeom>
        </p:spPr>
      </p:pic>
      <p:sp>
        <p:nvSpPr>
          <p:cNvPr id="7" name="TextBox 6">
            <a:extLst>
              <a:ext uri="{FF2B5EF4-FFF2-40B4-BE49-F238E27FC236}">
                <a16:creationId xmlns:a16="http://schemas.microsoft.com/office/drawing/2014/main" id="{52240672-CE1F-8097-8F72-B10BFD0095D2}"/>
              </a:ext>
            </a:extLst>
          </p:cNvPr>
          <p:cNvSpPr txBox="1"/>
          <p:nvPr/>
        </p:nvSpPr>
        <p:spPr>
          <a:xfrm>
            <a:off x="4106766" y="4677978"/>
            <a:ext cx="4741813" cy="369332"/>
          </a:xfrm>
          <a:prstGeom prst="rect">
            <a:avLst/>
          </a:prstGeom>
          <a:noFill/>
        </p:spPr>
        <p:txBody>
          <a:bodyPr wrap="square">
            <a:spAutoFit/>
          </a:bodyPr>
          <a:lstStyle/>
          <a:p>
            <a:r>
              <a:rPr lang="en-GB" dirty="0">
                <a:hlinkClick r:id="rId4"/>
              </a:rPr>
              <a:t>academic-englishuk.com/paragraphing/</a:t>
            </a:r>
            <a:r>
              <a:rPr lang="en-GB" dirty="0"/>
              <a:t> </a:t>
            </a:r>
          </a:p>
        </p:txBody>
      </p:sp>
    </p:spTree>
    <p:extLst>
      <p:ext uri="{BB962C8B-B14F-4D97-AF65-F5344CB8AC3E}">
        <p14:creationId xmlns:p14="http://schemas.microsoft.com/office/powerpoint/2010/main" val="365755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083228E-90C4-3448-823F-28858BE91275}"/>
              </a:ext>
            </a:extLst>
          </p:cNvPr>
          <p:cNvPicPr>
            <a:picLocks noChangeAspect="1"/>
          </p:cNvPicPr>
          <p:nvPr/>
        </p:nvPicPr>
        <p:blipFill>
          <a:blip r:embed="rId3"/>
          <a:stretch>
            <a:fillRect/>
          </a:stretch>
        </p:blipFill>
        <p:spPr>
          <a:xfrm>
            <a:off x="874713" y="1470470"/>
            <a:ext cx="10515600" cy="3917060"/>
          </a:xfrm>
          <a:prstGeom prst="rect">
            <a:avLst/>
          </a:prstGeom>
          <a:noFill/>
        </p:spPr>
      </p:pic>
      <p:sp>
        <p:nvSpPr>
          <p:cNvPr id="5" name="Rectangle 4">
            <a:extLst>
              <a:ext uri="{FF2B5EF4-FFF2-40B4-BE49-F238E27FC236}">
                <a16:creationId xmlns:a16="http://schemas.microsoft.com/office/drawing/2014/main" id="{B504DCD5-3767-4942-9857-7C37AAC4DD13}"/>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86E2F71-6DD4-4649-AB25-D761D2C67BA2}"/>
              </a:ext>
            </a:extLst>
          </p:cNvPr>
          <p:cNvSpPr/>
          <p:nvPr/>
        </p:nvSpPr>
        <p:spPr>
          <a:xfrm>
            <a:off x="489634" y="83144"/>
            <a:ext cx="5166799" cy="830997"/>
          </a:xfrm>
          <a:prstGeom prst="rect">
            <a:avLst/>
          </a:prstGeom>
        </p:spPr>
        <p:txBody>
          <a:bodyPr wrap="none">
            <a:spAutoFit/>
          </a:bodyPr>
          <a:lstStyle/>
          <a:p>
            <a:r>
              <a:rPr lang="en-GB" sz="4800" b="1" dirty="0">
                <a:solidFill>
                  <a:schemeClr val="bg1"/>
                </a:solidFill>
                <a:latin typeface="Roboto" pitchFamily="2" charset="0"/>
              </a:rPr>
              <a:t>THE PARAGRAPH</a:t>
            </a:r>
          </a:p>
        </p:txBody>
      </p:sp>
    </p:spTree>
    <p:extLst>
      <p:ext uri="{BB962C8B-B14F-4D97-AF65-F5344CB8AC3E}">
        <p14:creationId xmlns:p14="http://schemas.microsoft.com/office/powerpoint/2010/main" val="3992273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0" name="Picture 9" descr="A picture containing text, indoor, floor&#10;&#10;Description automatically generated">
            <a:extLst>
              <a:ext uri="{FF2B5EF4-FFF2-40B4-BE49-F238E27FC236}">
                <a16:creationId xmlns:a16="http://schemas.microsoft.com/office/drawing/2014/main" id="{89D9275A-DC6D-2B4E-B1D0-ACAF44B08A6C}"/>
              </a:ext>
            </a:extLst>
          </p:cNvPr>
          <p:cNvPicPr>
            <a:picLocks noChangeAspect="1"/>
          </p:cNvPicPr>
          <p:nvPr/>
        </p:nvPicPr>
        <p:blipFill rotWithShape="1">
          <a:blip r:embed="rId3"/>
          <a:srcRect t="15441"/>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EE7DDAD-3EC6-8C45-90AE-2D9BD43EB88E}"/>
              </a:ext>
            </a:extLst>
          </p:cNvPr>
          <p:cNvSpPr/>
          <p:nvPr/>
        </p:nvSpPr>
        <p:spPr>
          <a:xfrm>
            <a:off x="0" y="4506117"/>
            <a:ext cx="12192000" cy="2392017"/>
          </a:xfrm>
          <a:prstGeom prst="rect">
            <a:avLst/>
          </a:prstGeom>
          <a:solidFill>
            <a:schemeClr val="tx1">
              <a:lumMod val="75000"/>
              <a:lumOff val="2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92DE06-0F7D-294F-AA39-410AAB70F322}"/>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F5EB4CC-98AE-7442-AEC6-C245D1A2FF60}"/>
              </a:ext>
            </a:extLst>
          </p:cNvPr>
          <p:cNvSpPr/>
          <p:nvPr/>
        </p:nvSpPr>
        <p:spPr>
          <a:xfrm>
            <a:off x="489634" y="83144"/>
            <a:ext cx="4174733" cy="830997"/>
          </a:xfrm>
          <a:prstGeom prst="rect">
            <a:avLst/>
          </a:prstGeom>
        </p:spPr>
        <p:txBody>
          <a:bodyPr wrap="none">
            <a:spAutoFit/>
          </a:bodyPr>
          <a:lstStyle/>
          <a:p>
            <a:r>
              <a:rPr lang="en-GB" sz="4800" dirty="0">
                <a:solidFill>
                  <a:schemeClr val="bg1"/>
                </a:solidFill>
                <a:latin typeface="Impact" panose="020B0806030902050204" pitchFamily="34" charset="0"/>
              </a:rPr>
              <a:t>LANGUAGE STYLE</a:t>
            </a:r>
          </a:p>
        </p:txBody>
      </p:sp>
      <p:sp>
        <p:nvSpPr>
          <p:cNvPr id="2" name="Rectangle 1">
            <a:extLst>
              <a:ext uri="{FF2B5EF4-FFF2-40B4-BE49-F238E27FC236}">
                <a16:creationId xmlns:a16="http://schemas.microsoft.com/office/drawing/2014/main" id="{9EAED01C-6AB8-8A42-A3D7-851F9C1AB1BE}"/>
              </a:ext>
            </a:extLst>
          </p:cNvPr>
          <p:cNvSpPr/>
          <p:nvPr/>
        </p:nvSpPr>
        <p:spPr>
          <a:xfrm>
            <a:off x="1287354" y="4767680"/>
            <a:ext cx="9617291" cy="1815882"/>
          </a:xfrm>
          <a:prstGeom prst="rect">
            <a:avLst/>
          </a:prstGeom>
        </p:spPr>
        <p:txBody>
          <a:bodyPr wrap="square">
            <a:spAutoFit/>
          </a:bodyPr>
          <a:lstStyle/>
          <a:p>
            <a:r>
              <a:rPr lang="en-GB" sz="2800" dirty="0">
                <a:solidFill>
                  <a:schemeClr val="bg1"/>
                </a:solidFill>
              </a:rPr>
              <a:t>It is important we consider the audience we are writing for and adjust our language accordingly. However, that does not mean devolve into using text speech. Try to strike a balance between slightly entertaining and factual.</a:t>
            </a:r>
          </a:p>
        </p:txBody>
      </p:sp>
    </p:spTree>
    <p:extLst>
      <p:ext uri="{BB962C8B-B14F-4D97-AF65-F5344CB8AC3E}">
        <p14:creationId xmlns:p14="http://schemas.microsoft.com/office/powerpoint/2010/main" val="1966309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ED01C-6AB8-8A42-A3D7-851F9C1AB1BE}"/>
              </a:ext>
            </a:extLst>
          </p:cNvPr>
          <p:cNvSpPr/>
          <p:nvPr/>
        </p:nvSpPr>
        <p:spPr>
          <a:xfrm>
            <a:off x="1081188" y="1731282"/>
            <a:ext cx="9617291" cy="3108543"/>
          </a:xfrm>
          <a:prstGeom prst="rect">
            <a:avLst/>
          </a:prstGeom>
        </p:spPr>
        <p:txBody>
          <a:bodyPr wrap="square">
            <a:spAutoFit/>
          </a:bodyPr>
          <a:lstStyle/>
          <a:p>
            <a:r>
              <a:rPr lang="en-GB" sz="2800" dirty="0"/>
              <a:t>With academic writing many people make the mistake of trying to use, what they consider, sophisticated language. However, simplicity and clarity is key. All that matters is your underlying argument and supporting evidence. </a:t>
            </a:r>
          </a:p>
          <a:p>
            <a:endParaRPr lang="en-GB" sz="2800" dirty="0"/>
          </a:p>
          <a:p>
            <a:r>
              <a:rPr lang="en-GB" sz="2800" b="1" dirty="0"/>
              <a:t>Flavoursome, pretentiousness </a:t>
            </a:r>
            <a:r>
              <a:rPr lang="en-GB" sz="2800" dirty="0"/>
              <a:t>or</a:t>
            </a:r>
            <a:r>
              <a:rPr lang="en-GB" sz="2800" b="1" dirty="0"/>
              <a:t> inflated </a:t>
            </a:r>
            <a:r>
              <a:rPr lang="en-GB" sz="2800" dirty="0"/>
              <a:t>language can cloud the underlying purpose of your work. </a:t>
            </a:r>
          </a:p>
        </p:txBody>
      </p:sp>
      <p:sp>
        <p:nvSpPr>
          <p:cNvPr id="3" name="Rectangle 2">
            <a:extLst>
              <a:ext uri="{FF2B5EF4-FFF2-40B4-BE49-F238E27FC236}">
                <a16:creationId xmlns:a16="http://schemas.microsoft.com/office/drawing/2014/main" id="{6292DE06-0F7D-294F-AA39-410AAB70F322}"/>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F5EB4CC-98AE-7442-AEC6-C245D1A2FF60}"/>
              </a:ext>
            </a:extLst>
          </p:cNvPr>
          <p:cNvSpPr/>
          <p:nvPr/>
        </p:nvSpPr>
        <p:spPr>
          <a:xfrm>
            <a:off x="489634" y="83144"/>
            <a:ext cx="4174733" cy="830997"/>
          </a:xfrm>
          <a:prstGeom prst="rect">
            <a:avLst/>
          </a:prstGeom>
        </p:spPr>
        <p:txBody>
          <a:bodyPr wrap="none">
            <a:spAutoFit/>
          </a:bodyPr>
          <a:lstStyle/>
          <a:p>
            <a:r>
              <a:rPr lang="en-GB" sz="4800" dirty="0">
                <a:solidFill>
                  <a:schemeClr val="bg1"/>
                </a:solidFill>
                <a:latin typeface="Impact" panose="020B0806030902050204" pitchFamily="34" charset="0"/>
              </a:rPr>
              <a:t>LANGUAGE STYLE</a:t>
            </a:r>
          </a:p>
        </p:txBody>
      </p:sp>
    </p:spTree>
    <p:extLst>
      <p:ext uri="{BB962C8B-B14F-4D97-AF65-F5344CB8AC3E}">
        <p14:creationId xmlns:p14="http://schemas.microsoft.com/office/powerpoint/2010/main" val="309085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0B1FD6-06AE-6643-BE8F-A28B49069A94}"/>
              </a:ext>
            </a:extLst>
          </p:cNvPr>
          <p:cNvSpPr/>
          <p:nvPr/>
        </p:nvSpPr>
        <p:spPr>
          <a:xfrm rot="21268446">
            <a:off x="1166191" y="461632"/>
            <a:ext cx="9859617" cy="5632311"/>
          </a:xfrm>
          <a:prstGeom prst="rect">
            <a:avLst/>
          </a:prstGeom>
        </p:spPr>
        <p:txBody>
          <a:bodyPr wrap="square" lIns="91440" tIns="45720" rIns="91440" bIns="45720" anchor="t">
            <a:spAutoFit/>
          </a:bodyPr>
          <a:lstStyle/>
          <a:p>
            <a:pPr algn="ctr"/>
            <a:r>
              <a:rPr lang="en-GB" sz="3600" b="1" dirty="0">
                <a:solidFill>
                  <a:schemeClr val="bg1"/>
                </a:solidFill>
                <a:latin typeface="Comic Sans MS"/>
              </a:rPr>
              <a:t>Do not use </a:t>
            </a:r>
            <a:r>
              <a:rPr lang="en-GB" sz="3600" b="1" dirty="0">
                <a:solidFill>
                  <a:srgbClr val="FF0000"/>
                </a:solidFill>
                <a:latin typeface="Comic Sans MS"/>
              </a:rPr>
              <a:t>contractions</a:t>
            </a:r>
            <a:br>
              <a:rPr lang="en-GB" sz="3600" b="1" dirty="0">
                <a:solidFill>
                  <a:srgbClr val="FF0000"/>
                </a:solidFill>
                <a:latin typeface="Comic Sans MS"/>
              </a:rPr>
            </a:br>
            <a:r>
              <a:rPr lang="en-GB" sz="3600" b="1" dirty="0">
                <a:solidFill>
                  <a:schemeClr val="bg1"/>
                </a:solidFill>
                <a:latin typeface="Comic Sans MS"/>
              </a:rPr>
              <a:t> (e.g., don't, can’t)</a:t>
            </a:r>
          </a:p>
          <a:p>
            <a:pPr algn="ctr"/>
            <a:endParaRPr lang="en-GB" sz="3600" b="1" dirty="0">
              <a:solidFill>
                <a:schemeClr val="bg1"/>
              </a:solidFill>
              <a:latin typeface="Comic Sans MS"/>
            </a:endParaRPr>
          </a:p>
          <a:p>
            <a:pPr algn="ctr"/>
            <a:r>
              <a:rPr lang="en-GB" sz="3600" b="1" dirty="0">
                <a:solidFill>
                  <a:schemeClr val="bg1"/>
                </a:solidFill>
                <a:latin typeface="Comic Sans MS"/>
              </a:rPr>
              <a:t>Use </a:t>
            </a:r>
            <a:r>
              <a:rPr lang="en-GB" sz="3600" b="1" dirty="0">
                <a:solidFill>
                  <a:srgbClr val="FF0000"/>
                </a:solidFill>
                <a:latin typeface="Comic Sans MS"/>
              </a:rPr>
              <a:t>adverbs</a:t>
            </a:r>
            <a:r>
              <a:rPr lang="en-GB" sz="3600" b="1" dirty="0">
                <a:solidFill>
                  <a:schemeClr val="bg1"/>
                </a:solidFill>
                <a:latin typeface="Comic Sans MS"/>
              </a:rPr>
              <a:t> and </a:t>
            </a:r>
            <a:r>
              <a:rPr lang="en-GB" sz="3600" b="1" dirty="0">
                <a:solidFill>
                  <a:srgbClr val="FF0000"/>
                </a:solidFill>
                <a:latin typeface="Comic Sans MS"/>
              </a:rPr>
              <a:t>adjectives</a:t>
            </a:r>
            <a:r>
              <a:rPr lang="en-GB" sz="3600" b="1" dirty="0">
                <a:solidFill>
                  <a:schemeClr val="bg1"/>
                </a:solidFill>
                <a:latin typeface="Comic Sans MS"/>
              </a:rPr>
              <a:t> sparingly</a:t>
            </a:r>
            <a:br>
              <a:rPr lang="en-GB" sz="3600" b="1" dirty="0">
                <a:latin typeface="Comic Sans MS"/>
              </a:rPr>
            </a:br>
            <a:r>
              <a:rPr lang="en-GB" sz="3600" b="1" dirty="0">
                <a:solidFill>
                  <a:schemeClr val="bg1"/>
                </a:solidFill>
                <a:latin typeface="Comic Sans MS"/>
              </a:rPr>
              <a:t>I don't care that you think your project </a:t>
            </a:r>
            <a:br>
              <a:rPr lang="en-GB" sz="3600" b="1" dirty="0">
                <a:latin typeface="Comic Sans MS"/>
              </a:rPr>
            </a:br>
            <a:r>
              <a:rPr lang="en-GB" sz="3600" b="1" dirty="0">
                <a:solidFill>
                  <a:schemeClr val="bg1"/>
                </a:solidFill>
                <a:latin typeface="Comic Sans MS"/>
              </a:rPr>
              <a:t>was a </a:t>
            </a:r>
            <a:r>
              <a:rPr lang="en-GB" sz="3600" b="1" dirty="0">
                <a:solidFill>
                  <a:srgbClr val="FF0000"/>
                </a:solidFill>
                <a:latin typeface="Comic Sans MS"/>
              </a:rPr>
              <a:t>great</a:t>
            </a:r>
            <a:r>
              <a:rPr lang="en-GB" sz="3600" b="1" dirty="0">
                <a:solidFill>
                  <a:schemeClr val="bg1"/>
                </a:solidFill>
                <a:latin typeface="Comic Sans MS"/>
              </a:rPr>
              <a:t> success. Or, that a methodology is a </a:t>
            </a:r>
            <a:r>
              <a:rPr lang="en-GB" sz="3600" b="1" dirty="0">
                <a:solidFill>
                  <a:srgbClr val="FF0000"/>
                </a:solidFill>
                <a:latin typeface="Comic Sans MS"/>
              </a:rPr>
              <a:t>vital</a:t>
            </a:r>
            <a:r>
              <a:rPr lang="en-GB" sz="3600" b="1" dirty="0">
                <a:solidFill>
                  <a:schemeClr val="bg1"/>
                </a:solidFill>
                <a:latin typeface="Comic Sans MS"/>
              </a:rPr>
              <a:t> part of a research project.</a:t>
            </a:r>
          </a:p>
          <a:p>
            <a:pPr algn="ctr"/>
            <a:endParaRPr lang="en-GB" sz="3600" b="1" dirty="0">
              <a:solidFill>
                <a:schemeClr val="bg1"/>
              </a:solidFill>
              <a:latin typeface="Comic Sans MS"/>
            </a:endParaRPr>
          </a:p>
          <a:p>
            <a:pPr algn="ctr"/>
            <a:r>
              <a:rPr lang="en-GB" sz="3600" b="1" dirty="0">
                <a:solidFill>
                  <a:schemeClr val="bg1"/>
                </a:solidFill>
                <a:latin typeface="Comic Sans MS"/>
              </a:rPr>
              <a:t>Avoid chatty speech and language</a:t>
            </a:r>
          </a:p>
        </p:txBody>
      </p:sp>
    </p:spTree>
    <p:extLst>
      <p:ext uri="{BB962C8B-B14F-4D97-AF65-F5344CB8AC3E}">
        <p14:creationId xmlns:p14="http://schemas.microsoft.com/office/powerpoint/2010/main" val="28211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8E1AE9-68C3-F047-B297-869F8A914655}"/>
              </a:ext>
            </a:extLst>
          </p:cNvPr>
          <p:cNvSpPr/>
          <p:nvPr/>
        </p:nvSpPr>
        <p:spPr>
          <a:xfrm rot="21063334">
            <a:off x="1088683" y="3044279"/>
            <a:ext cx="2058577" cy="769441"/>
          </a:xfrm>
          <a:prstGeom prst="rect">
            <a:avLst/>
          </a:prstGeom>
        </p:spPr>
        <p:txBody>
          <a:bodyPr wrap="none" lIns="91440" tIns="45720" rIns="91440" bIns="45720" anchor="t">
            <a:spAutoFit/>
          </a:bodyPr>
          <a:lstStyle/>
          <a:p>
            <a:r>
              <a:rPr lang="en-GB" sz="4400" dirty="0">
                <a:solidFill>
                  <a:srgbClr val="FFFF00"/>
                </a:solidFill>
                <a:latin typeface="Impact"/>
              </a:rPr>
              <a:t>adverbs</a:t>
            </a:r>
            <a:endParaRPr lang="en-US" sz="4400" dirty="0">
              <a:solidFill>
                <a:srgbClr val="FFFF00"/>
              </a:solidFill>
              <a:latin typeface="Impact"/>
            </a:endParaRPr>
          </a:p>
        </p:txBody>
      </p:sp>
      <p:sp>
        <p:nvSpPr>
          <p:cNvPr id="5" name="Rectangle 4">
            <a:extLst>
              <a:ext uri="{FF2B5EF4-FFF2-40B4-BE49-F238E27FC236}">
                <a16:creationId xmlns:a16="http://schemas.microsoft.com/office/drawing/2014/main" id="{47C6D847-10A4-8443-9223-74565C8B70F2}"/>
              </a:ext>
            </a:extLst>
          </p:cNvPr>
          <p:cNvSpPr/>
          <p:nvPr/>
        </p:nvSpPr>
        <p:spPr>
          <a:xfrm rot="861790">
            <a:off x="7863815" y="1743324"/>
            <a:ext cx="2613216" cy="769441"/>
          </a:xfrm>
          <a:prstGeom prst="rect">
            <a:avLst/>
          </a:prstGeom>
        </p:spPr>
        <p:txBody>
          <a:bodyPr wrap="none" lIns="91440" tIns="45720" rIns="91440" bIns="45720" anchor="t">
            <a:spAutoFit/>
          </a:bodyPr>
          <a:lstStyle/>
          <a:p>
            <a:r>
              <a:rPr lang="en-GB" sz="4400" dirty="0">
                <a:solidFill>
                  <a:srgbClr val="FFFF00"/>
                </a:solidFill>
                <a:latin typeface="Impact"/>
              </a:rPr>
              <a:t>adjectives</a:t>
            </a:r>
            <a:endParaRPr lang="en-US" sz="4400">
              <a:solidFill>
                <a:srgbClr val="FFFF00"/>
              </a:solidFill>
              <a:latin typeface="Impact"/>
            </a:endParaRPr>
          </a:p>
        </p:txBody>
      </p:sp>
      <p:sp>
        <p:nvSpPr>
          <p:cNvPr id="6" name="Rectangle 5">
            <a:extLst>
              <a:ext uri="{FF2B5EF4-FFF2-40B4-BE49-F238E27FC236}">
                <a16:creationId xmlns:a16="http://schemas.microsoft.com/office/drawing/2014/main" id="{8FC7212F-444C-074E-B44A-30ECFD41BACE}"/>
              </a:ext>
            </a:extLst>
          </p:cNvPr>
          <p:cNvSpPr/>
          <p:nvPr/>
        </p:nvSpPr>
        <p:spPr>
          <a:xfrm rot="20929362">
            <a:off x="986988" y="914024"/>
            <a:ext cx="6259534" cy="1446550"/>
          </a:xfrm>
          <a:prstGeom prst="rect">
            <a:avLst/>
          </a:prstGeom>
        </p:spPr>
        <p:txBody>
          <a:bodyPr wrap="none" lIns="91440" tIns="45720" rIns="91440" bIns="45720" anchor="t">
            <a:spAutoFit/>
          </a:bodyPr>
          <a:lstStyle/>
          <a:p>
            <a:r>
              <a:rPr lang="en-GB" sz="8800" dirty="0">
                <a:solidFill>
                  <a:srgbClr val="FF0000"/>
                </a:solidFill>
                <a:latin typeface="Impact"/>
              </a:rPr>
              <a:t>WAIT... What?</a:t>
            </a:r>
            <a:endParaRPr lang="en-US" sz="8800" dirty="0">
              <a:solidFill>
                <a:srgbClr val="FF0000"/>
              </a:solidFill>
              <a:latin typeface="Impact"/>
              <a:ea typeface="Calibri" panose="020F0502020204030204"/>
              <a:cs typeface="Calibri" panose="020F0502020204030204"/>
            </a:endParaRPr>
          </a:p>
        </p:txBody>
      </p:sp>
      <p:sp>
        <p:nvSpPr>
          <p:cNvPr id="7" name="Rectangle 6">
            <a:extLst>
              <a:ext uri="{FF2B5EF4-FFF2-40B4-BE49-F238E27FC236}">
                <a16:creationId xmlns:a16="http://schemas.microsoft.com/office/drawing/2014/main" id="{975507ED-2463-4344-837D-C5E682F344FA}"/>
              </a:ext>
            </a:extLst>
          </p:cNvPr>
          <p:cNvSpPr/>
          <p:nvPr/>
        </p:nvSpPr>
        <p:spPr>
          <a:xfrm>
            <a:off x="762829" y="3926978"/>
            <a:ext cx="4724400" cy="2123658"/>
          </a:xfrm>
          <a:prstGeom prst="rect">
            <a:avLst/>
          </a:prstGeom>
        </p:spPr>
        <p:txBody>
          <a:bodyPr wrap="square" lIns="91440" tIns="45720" rIns="91440" bIns="45720" anchor="t">
            <a:spAutoFit/>
          </a:bodyPr>
          <a:lstStyle/>
          <a:p>
            <a:r>
              <a:rPr lang="en-GB" sz="4400" b="1" i="1" dirty="0">
                <a:solidFill>
                  <a:schemeClr val="bg1"/>
                </a:solidFill>
                <a:latin typeface="Roboto"/>
                <a:ea typeface="Roboto"/>
                <a:cs typeface="Roboto"/>
              </a:rPr>
              <a:t>He swims well.</a:t>
            </a:r>
          </a:p>
          <a:p>
            <a:r>
              <a:rPr lang="en-GB" sz="4400" b="1" i="1" dirty="0">
                <a:solidFill>
                  <a:schemeClr val="bg1"/>
                </a:solidFill>
                <a:latin typeface="Roboto"/>
                <a:ea typeface="Roboto"/>
                <a:cs typeface="Roboto"/>
              </a:rPr>
              <a:t>He ran quickly.</a:t>
            </a:r>
          </a:p>
          <a:p>
            <a:r>
              <a:rPr lang="en-GB" sz="4400" b="1" i="1" dirty="0">
                <a:solidFill>
                  <a:schemeClr val="bg1"/>
                </a:solidFill>
                <a:latin typeface="Roboto"/>
                <a:ea typeface="Roboto"/>
                <a:cs typeface="Roboto"/>
              </a:rPr>
              <a:t>She spoke softly.</a:t>
            </a:r>
            <a:endParaRPr lang="en-GB" sz="4400" b="1" i="1" dirty="0">
              <a:solidFill>
                <a:schemeClr val="bg1"/>
              </a:solidFill>
              <a:effectLst/>
              <a:latin typeface="Roboto"/>
              <a:ea typeface="Roboto"/>
              <a:cs typeface="Roboto"/>
            </a:endParaRPr>
          </a:p>
        </p:txBody>
      </p:sp>
      <p:sp>
        <p:nvSpPr>
          <p:cNvPr id="8" name="TextBox 7">
            <a:extLst>
              <a:ext uri="{FF2B5EF4-FFF2-40B4-BE49-F238E27FC236}">
                <a16:creationId xmlns:a16="http://schemas.microsoft.com/office/drawing/2014/main" id="{8EC72A27-C2EB-A340-9C29-CE7455D9CA2A}"/>
              </a:ext>
            </a:extLst>
          </p:cNvPr>
          <p:cNvSpPr txBox="1"/>
          <p:nvPr/>
        </p:nvSpPr>
        <p:spPr>
          <a:xfrm rot="21156317">
            <a:off x="6735911" y="2642905"/>
            <a:ext cx="4756341" cy="3477875"/>
          </a:xfrm>
          <a:prstGeom prst="rect">
            <a:avLst/>
          </a:prstGeom>
          <a:noFill/>
        </p:spPr>
        <p:txBody>
          <a:bodyPr wrap="square" lIns="91440" tIns="45720" rIns="91440" bIns="45720" rtlCol="0" anchor="t">
            <a:spAutoFit/>
          </a:bodyPr>
          <a:lstStyle/>
          <a:p>
            <a:r>
              <a:rPr lang="en-GB" sz="4400" b="1" i="1" dirty="0">
                <a:solidFill>
                  <a:schemeClr val="bg1"/>
                </a:solidFill>
                <a:latin typeface="Roboto"/>
                <a:ea typeface="Roboto"/>
                <a:cs typeface="Roboto"/>
              </a:rPr>
              <a:t>They live in a</a:t>
            </a:r>
            <a:br>
              <a:rPr lang="en-GB" sz="4400" b="1" i="1" dirty="0">
                <a:solidFill>
                  <a:schemeClr val="bg1"/>
                </a:solidFill>
                <a:latin typeface="Roboto"/>
                <a:ea typeface="Roboto"/>
                <a:cs typeface="Roboto"/>
              </a:rPr>
            </a:br>
            <a:r>
              <a:rPr lang="en-GB" sz="4400" b="1" i="1" dirty="0">
                <a:solidFill>
                  <a:schemeClr val="bg1"/>
                </a:solidFill>
                <a:latin typeface="Roboto"/>
                <a:ea typeface="Roboto"/>
                <a:cs typeface="Roboto"/>
              </a:rPr>
              <a:t> beautiful house.</a:t>
            </a:r>
            <a:br>
              <a:rPr lang="en-GB" sz="4400" b="1" i="1" dirty="0">
                <a:latin typeface="Roboto" pitchFamily="2" charset="0"/>
                <a:ea typeface="Roboto" pitchFamily="2" charset="0"/>
              </a:rPr>
            </a:br>
            <a:br>
              <a:rPr lang="en-GB" sz="4400" b="1" i="1" dirty="0">
                <a:latin typeface="Roboto"/>
                <a:ea typeface="Roboto"/>
              </a:rPr>
            </a:br>
            <a:r>
              <a:rPr lang="en-GB" sz="4400" b="1" i="1" dirty="0">
                <a:solidFill>
                  <a:schemeClr val="bg1"/>
                </a:solidFill>
                <a:latin typeface="Roboto"/>
                <a:ea typeface="Roboto"/>
                <a:cs typeface="Roboto"/>
              </a:rPr>
              <a:t>They have a </a:t>
            </a:r>
            <a:br>
              <a:rPr lang="en-GB" sz="4400" b="1" i="1" dirty="0">
                <a:solidFill>
                  <a:schemeClr val="bg1"/>
                </a:solidFill>
                <a:latin typeface="Roboto"/>
                <a:ea typeface="Roboto"/>
                <a:cs typeface="Roboto"/>
              </a:rPr>
            </a:br>
            <a:r>
              <a:rPr lang="en-GB" sz="4400" b="1" i="1" dirty="0">
                <a:solidFill>
                  <a:schemeClr val="bg1"/>
                </a:solidFill>
                <a:latin typeface="Roboto"/>
                <a:ea typeface="Roboto"/>
                <a:cs typeface="Roboto"/>
              </a:rPr>
              <a:t>beautiful house</a:t>
            </a:r>
            <a:endParaRPr lang="en-US" sz="4400" b="1" i="1" dirty="0">
              <a:solidFill>
                <a:schemeClr val="bg1"/>
              </a:solidFill>
              <a:latin typeface="Roboto"/>
              <a:ea typeface="Roboto"/>
              <a:cs typeface="Roboto"/>
            </a:endParaRPr>
          </a:p>
        </p:txBody>
      </p:sp>
    </p:spTree>
    <p:extLst>
      <p:ext uri="{BB962C8B-B14F-4D97-AF65-F5344CB8AC3E}">
        <p14:creationId xmlns:p14="http://schemas.microsoft.com/office/powerpoint/2010/main" val="33634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5E019D-E871-7A44-9657-F7ED5B072753}"/>
              </a:ext>
            </a:extLst>
          </p:cNvPr>
          <p:cNvSpPr/>
          <p:nvPr/>
        </p:nvSpPr>
        <p:spPr>
          <a:xfrm>
            <a:off x="2102086" y="1265352"/>
            <a:ext cx="6987810" cy="5016758"/>
          </a:xfrm>
          <a:prstGeom prst="rect">
            <a:avLst/>
          </a:prstGeom>
        </p:spPr>
        <p:txBody>
          <a:bodyPr wrap="none">
            <a:spAutoFit/>
          </a:bodyPr>
          <a:lstStyle/>
          <a:p>
            <a:r>
              <a:rPr lang="en-GB" sz="2000" b="1" dirty="0">
                <a:solidFill>
                  <a:srgbClr val="202124"/>
                </a:solidFill>
                <a:latin typeface="Roboto" pitchFamily="2" charset="0"/>
                <a:ea typeface="Roboto" pitchFamily="2" charset="0"/>
              </a:rPr>
              <a:t>METAPHORS</a:t>
            </a:r>
            <a:r>
              <a:rPr lang="en-GB" sz="2000" dirty="0">
                <a:solidFill>
                  <a:srgbClr val="202124"/>
                </a:solidFill>
                <a:latin typeface="Roboto" pitchFamily="2" charset="0"/>
                <a:ea typeface="Roboto" pitchFamily="2" charset="0"/>
              </a:rPr>
              <a:t> include: </a:t>
            </a:r>
            <a:r>
              <a:rPr lang="en-GB" sz="2000" b="1" i="1" dirty="0">
                <a:solidFill>
                  <a:srgbClr val="202124"/>
                </a:solidFill>
                <a:latin typeface="Roboto" pitchFamily="2" charset="0"/>
                <a:ea typeface="Roboto" pitchFamily="2" charset="0"/>
              </a:rPr>
              <a:t>raining cats and dogs</a:t>
            </a:r>
          </a:p>
          <a:p>
            <a:endParaRPr lang="en-GB" sz="2000" dirty="0">
              <a:solidFill>
                <a:srgbClr val="202124"/>
              </a:solidFill>
              <a:latin typeface="Roboto" pitchFamily="2" charset="0"/>
              <a:ea typeface="Roboto" pitchFamily="2" charset="0"/>
            </a:endParaRPr>
          </a:p>
          <a:p>
            <a:r>
              <a:rPr lang="en-GB" sz="2000" b="1" dirty="0">
                <a:latin typeface="Roboto" pitchFamily="2" charset="0"/>
                <a:ea typeface="Roboto" pitchFamily="2" charset="0"/>
              </a:rPr>
              <a:t>SIMILE: </a:t>
            </a:r>
            <a:r>
              <a:rPr lang="en-GB" sz="2000" b="1" i="1" dirty="0">
                <a:latin typeface="Roboto" pitchFamily="2" charset="0"/>
                <a:ea typeface="Roboto" pitchFamily="2" charset="0"/>
              </a:rPr>
              <a:t>He looks like a fish out of water </a:t>
            </a:r>
            <a:r>
              <a:rPr lang="en-GB" sz="2000" dirty="0">
                <a:latin typeface="Roboto" pitchFamily="2" charset="0"/>
                <a:ea typeface="Roboto" pitchFamily="2" charset="0"/>
              </a:rPr>
              <a:t>or </a:t>
            </a:r>
            <a:r>
              <a:rPr lang="en-GB" sz="2000" b="1" i="1" dirty="0">
                <a:latin typeface="Roboto" pitchFamily="2" charset="0"/>
                <a:ea typeface="Roboto" pitchFamily="2" charset="0"/>
              </a:rPr>
              <a:t>She slept like a log</a:t>
            </a:r>
          </a:p>
          <a:p>
            <a:endParaRPr lang="en-GB" sz="2000" dirty="0">
              <a:latin typeface="Roboto" pitchFamily="2" charset="0"/>
              <a:ea typeface="Roboto" pitchFamily="2" charset="0"/>
            </a:endParaRPr>
          </a:p>
          <a:p>
            <a:r>
              <a:rPr lang="en-GB" sz="2000" dirty="0">
                <a:latin typeface="Roboto" pitchFamily="2" charset="0"/>
                <a:ea typeface="Roboto" pitchFamily="2" charset="0"/>
                <a:hlinkClick r:id="rId3"/>
              </a:rPr>
              <a:t>Simile</a:t>
            </a:r>
            <a:endParaRPr lang="en-GB" sz="2000" dirty="0">
              <a:latin typeface="Roboto" pitchFamily="2" charset="0"/>
              <a:ea typeface="Roboto" pitchFamily="2" charset="0"/>
            </a:endParaRPr>
          </a:p>
          <a:p>
            <a:r>
              <a:rPr lang="en-GB" sz="2000" dirty="0">
                <a:latin typeface="Roboto" pitchFamily="2" charset="0"/>
                <a:ea typeface="Roboto" pitchFamily="2" charset="0"/>
                <a:hlinkClick r:id="rId4"/>
              </a:rPr>
              <a:t>Metaphor</a:t>
            </a:r>
            <a:endParaRPr lang="en-GB" sz="2000" dirty="0">
              <a:latin typeface="Roboto" pitchFamily="2" charset="0"/>
              <a:ea typeface="Roboto" pitchFamily="2" charset="0"/>
            </a:endParaRPr>
          </a:p>
          <a:p>
            <a:r>
              <a:rPr lang="en-GB" sz="2000" dirty="0">
                <a:latin typeface="Roboto" pitchFamily="2" charset="0"/>
                <a:ea typeface="Roboto" pitchFamily="2" charset="0"/>
                <a:hlinkClick r:id="rId5"/>
              </a:rPr>
              <a:t>Personification</a:t>
            </a:r>
            <a:endParaRPr lang="en-GB" sz="2000" dirty="0">
              <a:latin typeface="Roboto" pitchFamily="2" charset="0"/>
              <a:ea typeface="Roboto" pitchFamily="2" charset="0"/>
            </a:endParaRPr>
          </a:p>
          <a:p>
            <a:r>
              <a:rPr lang="en-GB" sz="2000" dirty="0">
                <a:latin typeface="Roboto" pitchFamily="2" charset="0"/>
                <a:ea typeface="Roboto" pitchFamily="2" charset="0"/>
                <a:hlinkClick r:id="rId6"/>
              </a:rPr>
              <a:t>Paradox</a:t>
            </a:r>
            <a:endParaRPr lang="en-GB" sz="2000" dirty="0">
              <a:latin typeface="Roboto" pitchFamily="2" charset="0"/>
              <a:ea typeface="Roboto" pitchFamily="2" charset="0"/>
            </a:endParaRPr>
          </a:p>
          <a:p>
            <a:r>
              <a:rPr lang="en-GB" sz="2000" dirty="0">
                <a:latin typeface="Roboto" pitchFamily="2" charset="0"/>
                <a:ea typeface="Roboto" pitchFamily="2" charset="0"/>
                <a:hlinkClick r:id="rId7"/>
              </a:rPr>
              <a:t>Understatement</a:t>
            </a:r>
            <a:endParaRPr lang="en-GB" sz="2000" dirty="0">
              <a:latin typeface="Roboto" pitchFamily="2" charset="0"/>
              <a:ea typeface="Roboto" pitchFamily="2" charset="0"/>
            </a:endParaRPr>
          </a:p>
          <a:p>
            <a:r>
              <a:rPr lang="en-GB" sz="2000" dirty="0">
                <a:latin typeface="Roboto" pitchFamily="2" charset="0"/>
                <a:ea typeface="Roboto" pitchFamily="2" charset="0"/>
                <a:hlinkClick r:id="rId8"/>
              </a:rPr>
              <a:t>Metonymy</a:t>
            </a:r>
            <a:endParaRPr lang="en-GB" sz="2000" dirty="0">
              <a:latin typeface="Roboto" pitchFamily="2" charset="0"/>
              <a:ea typeface="Roboto" pitchFamily="2" charset="0"/>
            </a:endParaRPr>
          </a:p>
          <a:p>
            <a:r>
              <a:rPr lang="en-GB" sz="2000" dirty="0">
                <a:latin typeface="Roboto" pitchFamily="2" charset="0"/>
                <a:ea typeface="Roboto" pitchFamily="2" charset="0"/>
                <a:hlinkClick r:id="rId9"/>
              </a:rPr>
              <a:t>Apostrophe</a:t>
            </a:r>
            <a:endParaRPr lang="en-GB" sz="2000" dirty="0">
              <a:latin typeface="Roboto" pitchFamily="2" charset="0"/>
              <a:ea typeface="Roboto" pitchFamily="2" charset="0"/>
            </a:endParaRPr>
          </a:p>
          <a:p>
            <a:r>
              <a:rPr lang="en-GB" sz="2000" dirty="0">
                <a:latin typeface="Roboto" pitchFamily="2" charset="0"/>
                <a:ea typeface="Roboto" pitchFamily="2" charset="0"/>
                <a:hlinkClick r:id="rId10"/>
              </a:rPr>
              <a:t>Hyperbole</a:t>
            </a:r>
            <a:endParaRPr lang="en-GB" sz="2000" dirty="0">
              <a:latin typeface="Roboto" pitchFamily="2" charset="0"/>
              <a:ea typeface="Roboto" pitchFamily="2" charset="0"/>
            </a:endParaRPr>
          </a:p>
          <a:p>
            <a:r>
              <a:rPr lang="en-GB" sz="2000" dirty="0">
                <a:latin typeface="Roboto" pitchFamily="2" charset="0"/>
                <a:ea typeface="Roboto" pitchFamily="2" charset="0"/>
                <a:hlinkClick r:id="rId11"/>
              </a:rPr>
              <a:t>Synecdoche</a:t>
            </a:r>
            <a:endParaRPr lang="en-GB" sz="2000" dirty="0">
              <a:latin typeface="Roboto" pitchFamily="2" charset="0"/>
              <a:ea typeface="Roboto" pitchFamily="2" charset="0"/>
            </a:endParaRPr>
          </a:p>
          <a:p>
            <a:r>
              <a:rPr lang="en-GB" sz="2000" dirty="0">
                <a:latin typeface="Roboto" pitchFamily="2" charset="0"/>
                <a:ea typeface="Roboto" pitchFamily="2" charset="0"/>
                <a:hlinkClick r:id="rId12"/>
              </a:rPr>
              <a:t>Circumlocution</a:t>
            </a:r>
            <a:endParaRPr lang="en-GB" sz="2000" dirty="0">
              <a:latin typeface="Roboto" pitchFamily="2" charset="0"/>
              <a:ea typeface="Roboto" pitchFamily="2" charset="0"/>
            </a:endParaRPr>
          </a:p>
          <a:p>
            <a:r>
              <a:rPr lang="en-GB" sz="2000" dirty="0">
                <a:latin typeface="Roboto" pitchFamily="2" charset="0"/>
                <a:ea typeface="Roboto" pitchFamily="2" charset="0"/>
                <a:hlinkClick r:id="rId13"/>
              </a:rPr>
              <a:t>Pleonasm</a:t>
            </a:r>
            <a:endParaRPr lang="en-GB" sz="2000" dirty="0">
              <a:latin typeface="Roboto" pitchFamily="2" charset="0"/>
              <a:ea typeface="Roboto" pitchFamily="2" charset="0"/>
            </a:endParaRPr>
          </a:p>
          <a:p>
            <a:endParaRPr lang="en-GB" sz="2000" dirty="0">
              <a:latin typeface="Roboto" pitchFamily="2" charset="0"/>
              <a:ea typeface="Roboto" pitchFamily="2" charset="0"/>
            </a:endParaRPr>
          </a:p>
        </p:txBody>
      </p:sp>
      <p:sp>
        <p:nvSpPr>
          <p:cNvPr id="3" name="Rectangle 2">
            <a:extLst>
              <a:ext uri="{FF2B5EF4-FFF2-40B4-BE49-F238E27FC236}">
                <a16:creationId xmlns:a16="http://schemas.microsoft.com/office/drawing/2014/main" id="{9C66000B-DD74-3349-9A04-56DB82071823}"/>
              </a:ext>
            </a:extLst>
          </p:cNvPr>
          <p:cNvSpPr/>
          <p:nvPr/>
        </p:nvSpPr>
        <p:spPr>
          <a:xfrm>
            <a:off x="4505739" y="6275933"/>
            <a:ext cx="7832035" cy="738664"/>
          </a:xfrm>
          <a:prstGeom prst="rect">
            <a:avLst/>
          </a:prstGeom>
        </p:spPr>
        <p:txBody>
          <a:bodyPr wrap="square">
            <a:spAutoFit/>
          </a:bodyPr>
          <a:lstStyle/>
          <a:p>
            <a:r>
              <a:rPr lang="en-GB" sz="1400" b="1" dirty="0">
                <a:solidFill>
                  <a:srgbClr val="000000"/>
                </a:solidFill>
                <a:latin typeface="Roboto" pitchFamily="2" charset="0"/>
                <a:ea typeface="Roboto" pitchFamily="2" charset="0"/>
              </a:rPr>
              <a:t>LITERARYDEVICES.NET., 2020</a:t>
            </a:r>
            <a:r>
              <a:rPr lang="en-GB" sz="1400" dirty="0">
                <a:solidFill>
                  <a:srgbClr val="000000"/>
                </a:solidFill>
                <a:latin typeface="Roboto" pitchFamily="2" charset="0"/>
                <a:ea typeface="Roboto" pitchFamily="2" charset="0"/>
              </a:rPr>
              <a:t>. </a:t>
            </a:r>
            <a:r>
              <a:rPr lang="en-GB" sz="1400" i="1" dirty="0">
                <a:solidFill>
                  <a:srgbClr val="000000"/>
                </a:solidFill>
                <a:latin typeface="Roboto" pitchFamily="2" charset="0"/>
                <a:ea typeface="Roboto" pitchFamily="2" charset="0"/>
              </a:rPr>
              <a:t>Figure of Speech - Examples and Definition of Figure of Speech</a:t>
            </a:r>
            <a:r>
              <a:rPr lang="en-GB" sz="1400" dirty="0">
                <a:solidFill>
                  <a:srgbClr val="000000"/>
                </a:solidFill>
                <a:latin typeface="Roboto" pitchFamily="2" charset="0"/>
                <a:ea typeface="Roboto" pitchFamily="2" charset="0"/>
              </a:rPr>
              <a:t> [viewed 17 March 2021]. Available from: </a:t>
            </a:r>
            <a:r>
              <a:rPr lang="en-GB" sz="1400" dirty="0">
                <a:solidFill>
                  <a:srgbClr val="000000"/>
                </a:solidFill>
                <a:latin typeface="Roboto" pitchFamily="2" charset="0"/>
                <a:ea typeface="Roboto" pitchFamily="2" charset="0"/>
                <a:hlinkClick r:id="rId14"/>
              </a:rPr>
              <a:t>https://literarydevices.net/figure-of-speech/</a:t>
            </a:r>
            <a:r>
              <a:rPr lang="en-GB" sz="1400" dirty="0">
                <a:solidFill>
                  <a:srgbClr val="000000"/>
                </a:solidFill>
                <a:latin typeface="Roboto" pitchFamily="2" charset="0"/>
                <a:ea typeface="Roboto" pitchFamily="2" charset="0"/>
              </a:rPr>
              <a:t>  </a:t>
            </a:r>
          </a:p>
          <a:p>
            <a:r>
              <a:rPr lang="en-GB" sz="1400" dirty="0">
                <a:solidFill>
                  <a:srgbClr val="000000"/>
                </a:solidFill>
                <a:latin typeface="Roboto" pitchFamily="2" charset="0"/>
                <a:ea typeface="Roboto" pitchFamily="2" charset="0"/>
              </a:rPr>
              <a:t>‌</a:t>
            </a:r>
            <a:endParaRPr lang="en-GB" sz="1400" b="0" i="0" dirty="0">
              <a:solidFill>
                <a:srgbClr val="000000"/>
              </a:solidFill>
              <a:effectLst/>
              <a:latin typeface="Roboto" pitchFamily="2" charset="0"/>
              <a:ea typeface="Roboto" pitchFamily="2" charset="0"/>
            </a:endParaRPr>
          </a:p>
        </p:txBody>
      </p:sp>
      <p:sp>
        <p:nvSpPr>
          <p:cNvPr id="4" name="Rectangle 3">
            <a:extLst>
              <a:ext uri="{FF2B5EF4-FFF2-40B4-BE49-F238E27FC236}">
                <a16:creationId xmlns:a16="http://schemas.microsoft.com/office/drawing/2014/main" id="{F99EFDCA-0308-7242-B872-18A3CDF9E53D}"/>
              </a:ext>
            </a:extLst>
          </p:cNvPr>
          <p:cNvSpPr/>
          <p:nvPr/>
        </p:nvSpPr>
        <p:spPr>
          <a:xfrm>
            <a:off x="5161723" y="2474918"/>
            <a:ext cx="6096000" cy="2862322"/>
          </a:xfrm>
          <a:prstGeom prst="rect">
            <a:avLst/>
          </a:prstGeom>
        </p:spPr>
        <p:txBody>
          <a:bodyPr>
            <a:spAutoFit/>
          </a:bodyPr>
          <a:lstStyle/>
          <a:p>
            <a:r>
              <a:rPr lang="en-GB" sz="2000" dirty="0">
                <a:latin typeface="Roboto" pitchFamily="2" charset="0"/>
                <a:ea typeface="Roboto" pitchFamily="2" charset="0"/>
                <a:hlinkClick r:id="rId15"/>
              </a:rPr>
              <a:t>Irony</a:t>
            </a:r>
            <a:endParaRPr lang="en-GB" sz="2000" dirty="0">
              <a:latin typeface="Roboto" pitchFamily="2" charset="0"/>
              <a:ea typeface="Roboto" pitchFamily="2" charset="0"/>
            </a:endParaRPr>
          </a:p>
          <a:p>
            <a:r>
              <a:rPr lang="en-GB" sz="2000" dirty="0">
                <a:latin typeface="Roboto" pitchFamily="2" charset="0"/>
                <a:ea typeface="Roboto" pitchFamily="2" charset="0"/>
                <a:hlinkClick r:id="rId16"/>
              </a:rPr>
              <a:t>Pun</a:t>
            </a:r>
            <a:endParaRPr lang="en-GB" sz="2000" dirty="0">
              <a:latin typeface="Roboto" pitchFamily="2" charset="0"/>
              <a:ea typeface="Roboto" pitchFamily="2" charset="0"/>
            </a:endParaRPr>
          </a:p>
          <a:p>
            <a:r>
              <a:rPr lang="en-GB" sz="2000" dirty="0">
                <a:latin typeface="Roboto" pitchFamily="2" charset="0"/>
                <a:ea typeface="Roboto" pitchFamily="2" charset="0"/>
                <a:hlinkClick r:id="rId17"/>
              </a:rPr>
              <a:t>Euphemism</a:t>
            </a:r>
            <a:endParaRPr lang="en-GB" sz="2000" dirty="0">
              <a:latin typeface="Roboto" pitchFamily="2" charset="0"/>
              <a:ea typeface="Roboto" pitchFamily="2" charset="0"/>
            </a:endParaRPr>
          </a:p>
          <a:p>
            <a:r>
              <a:rPr lang="en-GB" sz="2000" dirty="0">
                <a:latin typeface="Roboto" pitchFamily="2" charset="0"/>
                <a:ea typeface="Roboto" pitchFamily="2" charset="0"/>
                <a:hlinkClick r:id="rId18"/>
              </a:rPr>
              <a:t>Epigram</a:t>
            </a:r>
            <a:endParaRPr lang="en-GB" sz="2000" dirty="0">
              <a:latin typeface="Roboto" pitchFamily="2" charset="0"/>
              <a:ea typeface="Roboto" pitchFamily="2" charset="0"/>
            </a:endParaRPr>
          </a:p>
          <a:p>
            <a:r>
              <a:rPr lang="en-GB" sz="2000" dirty="0">
                <a:latin typeface="Roboto" pitchFamily="2" charset="0"/>
                <a:ea typeface="Roboto" pitchFamily="2" charset="0"/>
                <a:hlinkClick r:id="rId19"/>
              </a:rPr>
              <a:t>Oxymoron</a:t>
            </a:r>
            <a:endParaRPr lang="en-GB" sz="2000" dirty="0">
              <a:latin typeface="Roboto" pitchFamily="2" charset="0"/>
              <a:ea typeface="Roboto" pitchFamily="2" charset="0"/>
            </a:endParaRPr>
          </a:p>
          <a:p>
            <a:r>
              <a:rPr lang="en-GB" sz="2000" dirty="0">
                <a:latin typeface="Roboto" pitchFamily="2" charset="0"/>
                <a:ea typeface="Roboto" pitchFamily="2" charset="0"/>
                <a:hlinkClick r:id="rId20"/>
              </a:rPr>
              <a:t>Antithesis</a:t>
            </a:r>
            <a:endParaRPr lang="en-GB" sz="2000" dirty="0">
              <a:latin typeface="Roboto" pitchFamily="2" charset="0"/>
              <a:ea typeface="Roboto" pitchFamily="2" charset="0"/>
            </a:endParaRPr>
          </a:p>
          <a:p>
            <a:r>
              <a:rPr lang="en-GB" sz="2000" dirty="0">
                <a:latin typeface="Roboto" pitchFamily="2" charset="0"/>
                <a:ea typeface="Roboto" pitchFamily="2" charset="0"/>
                <a:hlinkClick r:id="rId21"/>
              </a:rPr>
              <a:t>Litotes</a:t>
            </a:r>
            <a:endParaRPr lang="en-GB" sz="2000" dirty="0">
              <a:latin typeface="Roboto" pitchFamily="2" charset="0"/>
              <a:ea typeface="Roboto" pitchFamily="2" charset="0"/>
            </a:endParaRPr>
          </a:p>
          <a:p>
            <a:r>
              <a:rPr lang="en-GB" sz="2000" dirty="0">
                <a:latin typeface="Roboto" pitchFamily="2" charset="0"/>
                <a:ea typeface="Roboto" pitchFamily="2" charset="0"/>
                <a:hlinkClick r:id="rId22"/>
              </a:rPr>
              <a:t>Alliteration</a:t>
            </a:r>
            <a:endParaRPr lang="en-GB" sz="2000" dirty="0">
              <a:latin typeface="Roboto" pitchFamily="2" charset="0"/>
              <a:ea typeface="Roboto" pitchFamily="2" charset="0"/>
            </a:endParaRPr>
          </a:p>
          <a:p>
            <a:r>
              <a:rPr lang="en-GB" sz="2000" dirty="0">
                <a:latin typeface="Roboto" pitchFamily="2" charset="0"/>
                <a:ea typeface="Roboto" pitchFamily="2" charset="0"/>
                <a:hlinkClick r:id="rId23"/>
              </a:rPr>
              <a:t>Onomatopoeia</a:t>
            </a:r>
            <a:endParaRPr lang="en-GB" sz="2000" dirty="0">
              <a:latin typeface="Roboto" pitchFamily="2" charset="0"/>
              <a:ea typeface="Roboto" pitchFamily="2" charset="0"/>
            </a:endParaRPr>
          </a:p>
        </p:txBody>
      </p:sp>
      <p:sp>
        <p:nvSpPr>
          <p:cNvPr id="5" name="Rectangle 4">
            <a:extLst>
              <a:ext uri="{FF2B5EF4-FFF2-40B4-BE49-F238E27FC236}">
                <a16:creationId xmlns:a16="http://schemas.microsoft.com/office/drawing/2014/main" id="{32418F30-3735-3643-9B0D-E910743031D8}"/>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D7967D2-AC39-C649-ACD7-DF912AD2F3A1}"/>
              </a:ext>
            </a:extLst>
          </p:cNvPr>
          <p:cNvSpPr/>
          <p:nvPr/>
        </p:nvSpPr>
        <p:spPr>
          <a:xfrm>
            <a:off x="489634" y="83144"/>
            <a:ext cx="4496744" cy="830997"/>
          </a:xfrm>
          <a:prstGeom prst="rect">
            <a:avLst/>
          </a:prstGeom>
        </p:spPr>
        <p:txBody>
          <a:bodyPr wrap="none">
            <a:spAutoFit/>
          </a:bodyPr>
          <a:lstStyle/>
          <a:p>
            <a:r>
              <a:rPr lang="en-GB" sz="4800" b="1" dirty="0">
                <a:solidFill>
                  <a:schemeClr val="bg1"/>
                </a:solidFill>
                <a:latin typeface="Impact" panose="020B0806030902050204" pitchFamily="34" charset="0"/>
                <a:ea typeface="Roboto" pitchFamily="2" charset="0"/>
              </a:rPr>
              <a:t>FIGURE OF SPEECH</a:t>
            </a:r>
            <a:endParaRPr lang="en-US" sz="4800" dirty="0">
              <a:solidFill>
                <a:schemeClr val="bg1"/>
              </a:solidFill>
              <a:latin typeface="Impact" panose="020B0806030902050204" pitchFamily="34" charset="0"/>
            </a:endParaRPr>
          </a:p>
        </p:txBody>
      </p:sp>
    </p:spTree>
    <p:extLst>
      <p:ext uri="{BB962C8B-B14F-4D97-AF65-F5344CB8AC3E}">
        <p14:creationId xmlns:p14="http://schemas.microsoft.com/office/powerpoint/2010/main" val="1836492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67000"/>
          </a:schemeClr>
        </a:solidFill>
        <a:effectLst/>
      </p:bgPr>
    </p:bg>
    <p:spTree>
      <p:nvGrpSpPr>
        <p:cNvPr id="1" name=""/>
        <p:cNvGrpSpPr/>
        <p:nvPr/>
      </p:nvGrpSpPr>
      <p:grpSpPr>
        <a:xfrm>
          <a:off x="0" y="0"/>
          <a:ext cx="0" cy="0"/>
          <a:chOff x="0" y="0"/>
          <a:chExt cx="0" cy="0"/>
        </a:xfrm>
      </p:grpSpPr>
      <p:pic>
        <p:nvPicPr>
          <p:cNvPr id="3" name="Picture 2" descr="A picture containing person, person, suit, posing&#10;&#10;Description automatically generated">
            <a:extLst>
              <a:ext uri="{FF2B5EF4-FFF2-40B4-BE49-F238E27FC236}">
                <a16:creationId xmlns:a16="http://schemas.microsoft.com/office/drawing/2014/main" id="{6EC07574-E808-364D-934D-A6BE6721E649}"/>
              </a:ext>
            </a:extLst>
          </p:cNvPr>
          <p:cNvPicPr>
            <a:picLocks noChangeAspect="1"/>
          </p:cNvPicPr>
          <p:nvPr/>
        </p:nvPicPr>
        <p:blipFill rotWithShape="1">
          <a:blip r:embed="rId2"/>
          <a:srcRect t="20461" r="-1" b="40585"/>
          <a:stretch/>
        </p:blipFill>
        <p:spPr>
          <a:xfrm>
            <a:off x="20" y="10"/>
            <a:ext cx="12191980" cy="6857990"/>
          </a:xfrm>
          <a:prstGeom prst="rect">
            <a:avLst/>
          </a:prstGeom>
          <a:noFill/>
        </p:spPr>
      </p:pic>
      <p:sp>
        <p:nvSpPr>
          <p:cNvPr id="2" name="Rectangle 1">
            <a:extLst>
              <a:ext uri="{FF2B5EF4-FFF2-40B4-BE49-F238E27FC236}">
                <a16:creationId xmlns:a16="http://schemas.microsoft.com/office/drawing/2014/main" id="{61532FAE-9C60-3143-9C9B-EB05C5E2B0E2}"/>
              </a:ext>
            </a:extLst>
          </p:cNvPr>
          <p:cNvSpPr/>
          <p:nvPr/>
        </p:nvSpPr>
        <p:spPr>
          <a:xfrm>
            <a:off x="9741408" y="6379387"/>
            <a:ext cx="2246376" cy="369332"/>
          </a:xfrm>
          <a:prstGeom prst="rect">
            <a:avLst/>
          </a:prstGeom>
        </p:spPr>
        <p:txBody>
          <a:bodyPr wrap="square">
            <a:spAutoFit/>
          </a:bodyPr>
          <a:lstStyle/>
          <a:p>
            <a:r>
              <a:rPr lang="en-US" dirty="0" err="1"/>
              <a:t>orwellfoundation.com</a:t>
            </a:r>
            <a:r>
              <a:rPr lang="en-US" dirty="0"/>
              <a:t> </a:t>
            </a:r>
          </a:p>
        </p:txBody>
      </p:sp>
      <p:sp>
        <p:nvSpPr>
          <p:cNvPr id="6" name="Rectangle 5">
            <a:extLst>
              <a:ext uri="{FF2B5EF4-FFF2-40B4-BE49-F238E27FC236}">
                <a16:creationId xmlns:a16="http://schemas.microsoft.com/office/drawing/2014/main" id="{C44A4D44-BDCD-1747-A79A-069C9DF2C1E8}"/>
              </a:ext>
            </a:extLst>
          </p:cNvPr>
          <p:cNvSpPr/>
          <p:nvPr/>
        </p:nvSpPr>
        <p:spPr>
          <a:xfrm>
            <a:off x="0" y="0"/>
            <a:ext cx="12192000" cy="6858000"/>
          </a:xfrm>
          <a:prstGeom prst="rect">
            <a:avLst/>
          </a:prstGeom>
          <a:solidFill>
            <a:schemeClr val="tx1">
              <a:lumMod val="95000"/>
              <a:lumOff val="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8461010-B60E-A948-8362-CD3B89DE0CFA}"/>
              </a:ext>
            </a:extLst>
          </p:cNvPr>
          <p:cNvSpPr/>
          <p:nvPr/>
        </p:nvSpPr>
        <p:spPr>
          <a:xfrm>
            <a:off x="-20" y="2454203"/>
            <a:ext cx="12192000" cy="14709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D2FDA9C-402B-9040-AF23-BBFAA1C3BDC7}"/>
              </a:ext>
            </a:extLst>
          </p:cNvPr>
          <p:cNvSpPr/>
          <p:nvPr/>
        </p:nvSpPr>
        <p:spPr>
          <a:xfrm>
            <a:off x="525830" y="2681866"/>
            <a:ext cx="11213326" cy="1015663"/>
          </a:xfrm>
          <a:prstGeom prst="rect">
            <a:avLst/>
          </a:prstGeom>
        </p:spPr>
        <p:txBody>
          <a:bodyPr wrap="none">
            <a:spAutoFit/>
          </a:bodyPr>
          <a:lstStyle/>
          <a:p>
            <a:r>
              <a:rPr lang="en-GB" sz="6000" dirty="0">
                <a:solidFill>
                  <a:schemeClr val="bg1"/>
                </a:solidFill>
                <a:latin typeface="Impact" panose="020B0806030902050204" pitchFamily="34" charset="0"/>
              </a:rPr>
              <a:t>GEORGE ORWELL'S RULES OF WRITING</a:t>
            </a:r>
            <a:endParaRPr lang="en-US" sz="6000" dirty="0">
              <a:solidFill>
                <a:schemeClr val="bg1"/>
              </a:solidFill>
              <a:latin typeface="Impact" panose="020B0806030902050204" pitchFamily="34" charset="0"/>
            </a:endParaRPr>
          </a:p>
        </p:txBody>
      </p:sp>
    </p:spTree>
    <p:extLst>
      <p:ext uri="{BB962C8B-B14F-4D97-AF65-F5344CB8AC3E}">
        <p14:creationId xmlns:p14="http://schemas.microsoft.com/office/powerpoint/2010/main" val="10681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E88D61-E1C5-C949-8D31-1E35001D3F01}"/>
              </a:ext>
            </a:extLst>
          </p:cNvPr>
          <p:cNvSpPr/>
          <p:nvPr/>
        </p:nvSpPr>
        <p:spPr>
          <a:xfrm>
            <a:off x="866395" y="1570964"/>
            <a:ext cx="10459209" cy="3954929"/>
          </a:xfrm>
          <a:prstGeom prst="rect">
            <a:avLst/>
          </a:prstGeom>
        </p:spPr>
        <p:txBody>
          <a:bodyPr wrap="square">
            <a:spAutoFit/>
          </a:bodyPr>
          <a:lstStyle/>
          <a:p>
            <a:pPr marL="457200" indent="-457200">
              <a:buFont typeface="+mj-lt"/>
              <a:buAutoNum type="arabicPeriod"/>
            </a:pPr>
            <a:r>
              <a:rPr lang="en-GB" sz="2400" dirty="0">
                <a:solidFill>
                  <a:srgbClr val="333333"/>
                </a:solidFill>
                <a:latin typeface="Roboto" pitchFamily="2" charset="0"/>
                <a:ea typeface="Roboto" pitchFamily="2" charset="0"/>
              </a:rPr>
              <a:t>Never use a </a:t>
            </a:r>
            <a:r>
              <a:rPr lang="en-GB" sz="2400" b="1" dirty="0">
                <a:solidFill>
                  <a:srgbClr val="333333"/>
                </a:solidFill>
                <a:latin typeface="Roboto" pitchFamily="2" charset="0"/>
                <a:ea typeface="Roboto" pitchFamily="2" charset="0"/>
              </a:rPr>
              <a:t>metaphor</a:t>
            </a:r>
            <a:r>
              <a:rPr lang="en-GB" sz="2400" dirty="0">
                <a:solidFill>
                  <a:srgbClr val="333333"/>
                </a:solidFill>
                <a:latin typeface="Roboto" pitchFamily="2" charset="0"/>
                <a:ea typeface="Roboto" pitchFamily="2" charset="0"/>
              </a:rPr>
              <a:t>, </a:t>
            </a:r>
            <a:r>
              <a:rPr lang="en-GB" sz="2400" b="1" dirty="0">
                <a:solidFill>
                  <a:srgbClr val="333333"/>
                </a:solidFill>
                <a:latin typeface="Roboto" pitchFamily="2" charset="0"/>
                <a:ea typeface="Roboto" pitchFamily="2" charset="0"/>
              </a:rPr>
              <a:t>simile</a:t>
            </a:r>
            <a:r>
              <a:rPr lang="en-GB" sz="2400" dirty="0">
                <a:solidFill>
                  <a:srgbClr val="333333"/>
                </a:solidFill>
                <a:latin typeface="Roboto" pitchFamily="2" charset="0"/>
                <a:ea typeface="Roboto" pitchFamily="2" charset="0"/>
              </a:rPr>
              <a:t>, or other </a:t>
            </a:r>
            <a:r>
              <a:rPr lang="en-GB" sz="2400" b="1" dirty="0">
                <a:solidFill>
                  <a:srgbClr val="333333"/>
                </a:solidFill>
                <a:latin typeface="Roboto" pitchFamily="2" charset="0"/>
                <a:ea typeface="Roboto" pitchFamily="2" charset="0"/>
              </a:rPr>
              <a:t>figure of speech </a:t>
            </a:r>
            <a:r>
              <a:rPr lang="en-GB" sz="2400" dirty="0">
                <a:solidFill>
                  <a:srgbClr val="333333"/>
                </a:solidFill>
                <a:latin typeface="Roboto" pitchFamily="2" charset="0"/>
                <a:ea typeface="Roboto" pitchFamily="2" charset="0"/>
              </a:rPr>
              <a:t>which you are used to seeing in print.</a:t>
            </a:r>
            <a:br>
              <a:rPr lang="en-GB" sz="2400" dirty="0">
                <a:solidFill>
                  <a:srgbClr val="333333"/>
                </a:solidFill>
                <a:latin typeface="Roboto" pitchFamily="2" charset="0"/>
                <a:ea typeface="Roboto" pitchFamily="2" charset="0"/>
              </a:rPr>
            </a:br>
            <a:endParaRPr lang="en-GB" sz="1100" dirty="0">
              <a:solidFill>
                <a:srgbClr val="333333"/>
              </a:solidFill>
              <a:latin typeface="Roboto" pitchFamily="2" charset="0"/>
              <a:ea typeface="Roboto" pitchFamily="2" charset="0"/>
            </a:endParaRPr>
          </a:p>
          <a:p>
            <a:pPr marL="457200" indent="-457200">
              <a:buFont typeface="+mj-lt"/>
              <a:buAutoNum type="arabicPeriod"/>
            </a:pPr>
            <a:r>
              <a:rPr lang="en-GB" sz="2400" dirty="0">
                <a:solidFill>
                  <a:srgbClr val="333333"/>
                </a:solidFill>
                <a:latin typeface="Roboto" pitchFamily="2" charset="0"/>
                <a:ea typeface="Roboto" pitchFamily="2" charset="0"/>
              </a:rPr>
              <a:t>Never use </a:t>
            </a:r>
            <a:r>
              <a:rPr lang="en-GB" sz="2400" b="1" dirty="0">
                <a:solidFill>
                  <a:srgbClr val="333333"/>
                </a:solidFill>
                <a:latin typeface="Roboto" pitchFamily="2" charset="0"/>
                <a:ea typeface="Roboto" pitchFamily="2" charset="0"/>
              </a:rPr>
              <a:t>a long word</a:t>
            </a:r>
            <a:r>
              <a:rPr lang="en-GB" sz="2400" dirty="0">
                <a:solidFill>
                  <a:srgbClr val="333333"/>
                </a:solidFill>
                <a:latin typeface="Roboto" pitchFamily="2" charset="0"/>
                <a:ea typeface="Roboto" pitchFamily="2" charset="0"/>
              </a:rPr>
              <a:t> where a </a:t>
            </a:r>
            <a:r>
              <a:rPr lang="en-GB" sz="2400" b="1" dirty="0">
                <a:solidFill>
                  <a:srgbClr val="333333"/>
                </a:solidFill>
                <a:latin typeface="Roboto" pitchFamily="2" charset="0"/>
                <a:ea typeface="Roboto" pitchFamily="2" charset="0"/>
              </a:rPr>
              <a:t>short one will do</a:t>
            </a:r>
            <a:r>
              <a:rPr lang="en-GB" sz="2400" dirty="0">
                <a:solidFill>
                  <a:srgbClr val="333333"/>
                </a:solidFill>
                <a:latin typeface="Roboto" pitchFamily="2" charset="0"/>
                <a:ea typeface="Roboto" pitchFamily="2" charset="0"/>
              </a:rPr>
              <a:t>.</a:t>
            </a:r>
            <a:br>
              <a:rPr lang="en-GB" sz="2400" dirty="0">
                <a:solidFill>
                  <a:srgbClr val="333333"/>
                </a:solidFill>
                <a:latin typeface="Roboto" pitchFamily="2" charset="0"/>
                <a:ea typeface="Roboto" pitchFamily="2" charset="0"/>
              </a:rPr>
            </a:br>
            <a:endParaRPr lang="en-GB" sz="1200" dirty="0">
              <a:solidFill>
                <a:srgbClr val="333333"/>
              </a:solidFill>
              <a:latin typeface="Roboto" pitchFamily="2" charset="0"/>
              <a:ea typeface="Roboto" pitchFamily="2" charset="0"/>
            </a:endParaRPr>
          </a:p>
          <a:p>
            <a:pPr marL="457200" indent="-457200">
              <a:buFont typeface="+mj-lt"/>
              <a:buAutoNum type="arabicPeriod"/>
            </a:pPr>
            <a:r>
              <a:rPr lang="en-GB" sz="2400" dirty="0">
                <a:solidFill>
                  <a:srgbClr val="333333"/>
                </a:solidFill>
                <a:latin typeface="Roboto" pitchFamily="2" charset="0"/>
                <a:ea typeface="Roboto" pitchFamily="2" charset="0"/>
              </a:rPr>
              <a:t>If it is possible to </a:t>
            </a:r>
            <a:r>
              <a:rPr lang="en-GB" sz="2400" b="1" dirty="0">
                <a:solidFill>
                  <a:srgbClr val="333333"/>
                </a:solidFill>
                <a:latin typeface="Roboto" pitchFamily="2" charset="0"/>
                <a:ea typeface="Roboto" pitchFamily="2" charset="0"/>
              </a:rPr>
              <a:t>cut a word out, always cut it out.</a:t>
            </a:r>
            <a:br>
              <a:rPr lang="en-GB" sz="2400" b="1" dirty="0">
                <a:solidFill>
                  <a:srgbClr val="333333"/>
                </a:solidFill>
                <a:latin typeface="Roboto" pitchFamily="2" charset="0"/>
                <a:ea typeface="Roboto" pitchFamily="2" charset="0"/>
              </a:rPr>
            </a:br>
            <a:endParaRPr lang="en-GB" sz="1200" b="1" dirty="0">
              <a:solidFill>
                <a:srgbClr val="333333"/>
              </a:solidFill>
              <a:latin typeface="Roboto" pitchFamily="2" charset="0"/>
              <a:ea typeface="Roboto" pitchFamily="2" charset="0"/>
            </a:endParaRPr>
          </a:p>
          <a:p>
            <a:pPr marL="457200" indent="-457200">
              <a:buFont typeface="+mj-lt"/>
              <a:buAutoNum type="arabicPeriod"/>
            </a:pPr>
            <a:r>
              <a:rPr lang="en-GB" sz="2400" b="1" dirty="0">
                <a:solidFill>
                  <a:srgbClr val="333333"/>
                </a:solidFill>
                <a:latin typeface="Roboto" pitchFamily="2" charset="0"/>
                <a:ea typeface="Roboto" pitchFamily="2" charset="0"/>
              </a:rPr>
              <a:t>Never use the passive </a:t>
            </a:r>
            <a:r>
              <a:rPr lang="en-GB" sz="2400" dirty="0">
                <a:solidFill>
                  <a:srgbClr val="333333"/>
                </a:solidFill>
                <a:latin typeface="Roboto" pitchFamily="2" charset="0"/>
                <a:ea typeface="Roboto" pitchFamily="2" charset="0"/>
              </a:rPr>
              <a:t>where you can </a:t>
            </a:r>
            <a:r>
              <a:rPr lang="en-GB" sz="2400" b="1" dirty="0">
                <a:solidFill>
                  <a:srgbClr val="333333"/>
                </a:solidFill>
                <a:latin typeface="Roboto" pitchFamily="2" charset="0"/>
                <a:ea typeface="Roboto" pitchFamily="2" charset="0"/>
              </a:rPr>
              <a:t>use the active.</a:t>
            </a:r>
            <a:br>
              <a:rPr lang="en-GB" sz="2400" b="1" dirty="0">
                <a:solidFill>
                  <a:srgbClr val="333333"/>
                </a:solidFill>
                <a:latin typeface="Roboto" pitchFamily="2" charset="0"/>
                <a:ea typeface="Roboto" pitchFamily="2" charset="0"/>
              </a:rPr>
            </a:br>
            <a:endParaRPr lang="en-GB" sz="1200" b="1" dirty="0">
              <a:solidFill>
                <a:srgbClr val="333333"/>
              </a:solidFill>
              <a:latin typeface="Roboto" pitchFamily="2" charset="0"/>
              <a:ea typeface="Roboto" pitchFamily="2" charset="0"/>
            </a:endParaRPr>
          </a:p>
          <a:p>
            <a:pPr marL="457200" indent="-457200">
              <a:buFont typeface="+mj-lt"/>
              <a:buAutoNum type="arabicPeriod"/>
            </a:pPr>
            <a:r>
              <a:rPr lang="en-GB" sz="2400" dirty="0">
                <a:solidFill>
                  <a:srgbClr val="333333"/>
                </a:solidFill>
                <a:latin typeface="Roboto" pitchFamily="2" charset="0"/>
                <a:ea typeface="Roboto" pitchFamily="2" charset="0"/>
              </a:rPr>
              <a:t>Never use a </a:t>
            </a:r>
            <a:r>
              <a:rPr lang="en-GB" sz="2400" b="1" dirty="0">
                <a:solidFill>
                  <a:srgbClr val="333333"/>
                </a:solidFill>
                <a:latin typeface="Roboto" pitchFamily="2" charset="0"/>
                <a:ea typeface="Roboto" pitchFamily="2" charset="0"/>
              </a:rPr>
              <a:t>foreign phrase</a:t>
            </a:r>
            <a:r>
              <a:rPr lang="en-GB" sz="2400" dirty="0">
                <a:solidFill>
                  <a:srgbClr val="333333"/>
                </a:solidFill>
                <a:latin typeface="Roboto" pitchFamily="2" charset="0"/>
                <a:ea typeface="Roboto" pitchFamily="2" charset="0"/>
              </a:rPr>
              <a:t>, a scientific word, or a </a:t>
            </a:r>
            <a:r>
              <a:rPr lang="en-GB" sz="2400" b="1" dirty="0">
                <a:solidFill>
                  <a:srgbClr val="333333"/>
                </a:solidFill>
                <a:latin typeface="Roboto" pitchFamily="2" charset="0"/>
                <a:ea typeface="Roboto" pitchFamily="2" charset="0"/>
              </a:rPr>
              <a:t>jargon word </a:t>
            </a:r>
            <a:r>
              <a:rPr lang="en-GB" sz="2400" dirty="0">
                <a:solidFill>
                  <a:srgbClr val="333333"/>
                </a:solidFill>
                <a:latin typeface="Roboto" pitchFamily="2" charset="0"/>
                <a:ea typeface="Roboto" pitchFamily="2" charset="0"/>
              </a:rPr>
              <a:t>if you can think of an everyday </a:t>
            </a:r>
            <a:r>
              <a:rPr lang="en-GB" sz="2400" b="1" dirty="0">
                <a:solidFill>
                  <a:srgbClr val="333333"/>
                </a:solidFill>
                <a:latin typeface="Roboto" pitchFamily="2" charset="0"/>
                <a:ea typeface="Roboto" pitchFamily="2" charset="0"/>
              </a:rPr>
              <a:t>English equivalent.</a:t>
            </a:r>
            <a:br>
              <a:rPr lang="en-GB" sz="2400" b="1" dirty="0">
                <a:solidFill>
                  <a:srgbClr val="333333"/>
                </a:solidFill>
                <a:latin typeface="Roboto" pitchFamily="2" charset="0"/>
                <a:ea typeface="Roboto" pitchFamily="2" charset="0"/>
              </a:rPr>
            </a:br>
            <a:endParaRPr lang="en-GB" sz="1200" b="1" dirty="0">
              <a:solidFill>
                <a:srgbClr val="333333"/>
              </a:solidFill>
              <a:latin typeface="Roboto" pitchFamily="2" charset="0"/>
              <a:ea typeface="Roboto" pitchFamily="2" charset="0"/>
            </a:endParaRPr>
          </a:p>
          <a:p>
            <a:pPr marL="457200" indent="-457200">
              <a:buFont typeface="+mj-lt"/>
              <a:buAutoNum type="arabicPeriod"/>
            </a:pPr>
            <a:r>
              <a:rPr lang="en-GB" sz="2400" i="1" dirty="0">
                <a:solidFill>
                  <a:srgbClr val="333333"/>
                </a:solidFill>
                <a:latin typeface="Roboto" pitchFamily="2" charset="0"/>
                <a:ea typeface="Roboto" pitchFamily="2" charset="0"/>
              </a:rPr>
              <a:t>Break any of these rules sooner than say anything outright barbarous</a:t>
            </a:r>
            <a:r>
              <a:rPr lang="en-GB" sz="2400" dirty="0">
                <a:solidFill>
                  <a:srgbClr val="333333"/>
                </a:solidFill>
                <a:latin typeface="Roboto" pitchFamily="2" charset="0"/>
                <a:ea typeface="Roboto" pitchFamily="2" charset="0"/>
              </a:rPr>
              <a:t>.</a:t>
            </a:r>
            <a:endParaRPr lang="en-GB" sz="2400" b="0" i="0" dirty="0">
              <a:solidFill>
                <a:srgbClr val="333333"/>
              </a:solidFill>
              <a:effectLst/>
              <a:latin typeface="Roboto" pitchFamily="2" charset="0"/>
              <a:ea typeface="Roboto" pitchFamily="2" charset="0"/>
            </a:endParaRPr>
          </a:p>
        </p:txBody>
      </p:sp>
      <p:sp>
        <p:nvSpPr>
          <p:cNvPr id="5" name="Rectangle 4">
            <a:extLst>
              <a:ext uri="{FF2B5EF4-FFF2-40B4-BE49-F238E27FC236}">
                <a16:creationId xmlns:a16="http://schemas.microsoft.com/office/drawing/2014/main" id="{14B7B88D-6CAC-194A-96AE-3D5B60A6AE3F}"/>
              </a:ext>
            </a:extLst>
          </p:cNvPr>
          <p:cNvSpPr/>
          <p:nvPr/>
        </p:nvSpPr>
        <p:spPr>
          <a:xfrm>
            <a:off x="6453809" y="6119336"/>
            <a:ext cx="5738191" cy="738664"/>
          </a:xfrm>
          <a:prstGeom prst="rect">
            <a:avLst/>
          </a:prstGeom>
        </p:spPr>
        <p:txBody>
          <a:bodyPr wrap="square">
            <a:spAutoFit/>
          </a:bodyPr>
          <a:lstStyle/>
          <a:p>
            <a:r>
              <a:rPr lang="en-GB" sz="1400" dirty="0">
                <a:solidFill>
                  <a:srgbClr val="000000"/>
                </a:solidFill>
                <a:latin typeface="Trebuchet MS" panose="020B0703020202090204" pitchFamily="34" charset="0"/>
              </a:rPr>
              <a:t>ORWELL, G., 1946. Politics and the English Language.</a:t>
            </a:r>
            <a:br>
              <a:rPr lang="en-GB" sz="1400" dirty="0">
                <a:solidFill>
                  <a:srgbClr val="000000"/>
                </a:solidFill>
                <a:latin typeface="Trebuchet MS" panose="020B0703020202090204" pitchFamily="34" charset="0"/>
              </a:rPr>
            </a:br>
            <a:r>
              <a:rPr lang="en-GB" sz="1400" dirty="0">
                <a:solidFill>
                  <a:srgbClr val="000000"/>
                </a:solidFill>
                <a:latin typeface="Trebuchet MS" panose="020B0703020202090204" pitchFamily="34" charset="0"/>
              </a:rPr>
              <a:t> Available from: </a:t>
            </a:r>
            <a:r>
              <a:rPr lang="en-GB" sz="1400" dirty="0">
                <a:solidFill>
                  <a:srgbClr val="000000"/>
                </a:solidFill>
                <a:latin typeface="Trebuchet MS" panose="020B0703020202090204" pitchFamily="34" charset="0"/>
                <a:hlinkClick r:id="rId3"/>
              </a:rPr>
              <a:t>http://www.public-library.uk/ebooks/72/30.pdf</a:t>
            </a:r>
            <a:r>
              <a:rPr lang="en-GB" sz="1400" dirty="0">
                <a:solidFill>
                  <a:srgbClr val="000000"/>
                </a:solidFill>
                <a:latin typeface="Trebuchet MS" panose="020B0703020202090204" pitchFamily="34" charset="0"/>
              </a:rPr>
              <a:t> </a:t>
            </a:r>
          </a:p>
          <a:p>
            <a:r>
              <a:rPr lang="en-GB" sz="1400" dirty="0">
                <a:solidFill>
                  <a:srgbClr val="000000"/>
                </a:solidFill>
                <a:latin typeface="Trebuchet MS" panose="020B0703020202090204" pitchFamily="34" charset="0"/>
              </a:rPr>
              <a:t>‌</a:t>
            </a:r>
            <a:endParaRPr lang="en-GB" sz="1400" dirty="0">
              <a:solidFill>
                <a:srgbClr val="000000"/>
              </a:solidFill>
              <a:effectLst/>
              <a:latin typeface="Trebuchet MS" panose="020B0703020202090204" pitchFamily="34" charset="0"/>
            </a:endParaRPr>
          </a:p>
        </p:txBody>
      </p:sp>
      <p:sp>
        <p:nvSpPr>
          <p:cNvPr id="6" name="Rectangle 5">
            <a:extLst>
              <a:ext uri="{FF2B5EF4-FFF2-40B4-BE49-F238E27FC236}">
                <a16:creationId xmlns:a16="http://schemas.microsoft.com/office/drawing/2014/main" id="{9064725B-2206-C24D-8451-632E8B37E986}"/>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AA0A062-8FD4-594D-BBA4-A1D5CAFE579E}"/>
              </a:ext>
            </a:extLst>
          </p:cNvPr>
          <p:cNvSpPr/>
          <p:nvPr/>
        </p:nvSpPr>
        <p:spPr>
          <a:xfrm>
            <a:off x="489634" y="83144"/>
            <a:ext cx="9015610" cy="830997"/>
          </a:xfrm>
          <a:prstGeom prst="rect">
            <a:avLst/>
          </a:prstGeom>
        </p:spPr>
        <p:txBody>
          <a:bodyPr wrap="none">
            <a:spAutoFit/>
          </a:bodyPr>
          <a:lstStyle/>
          <a:p>
            <a:r>
              <a:rPr lang="en-GB" sz="4800" dirty="0">
                <a:solidFill>
                  <a:schemeClr val="bg1"/>
                </a:solidFill>
                <a:latin typeface="Impact" panose="020B0806030902050204" pitchFamily="34" charset="0"/>
              </a:rPr>
              <a:t>GEORGE ORWELL'S RULES OF WRITING</a:t>
            </a:r>
            <a:endParaRPr lang="en-US" sz="4800" dirty="0">
              <a:solidFill>
                <a:schemeClr val="bg1"/>
              </a:solidFill>
              <a:latin typeface="Impact" panose="020B0806030902050204" pitchFamily="34" charset="0"/>
            </a:endParaRPr>
          </a:p>
        </p:txBody>
      </p:sp>
    </p:spTree>
    <p:extLst>
      <p:ext uri="{BB962C8B-B14F-4D97-AF65-F5344CB8AC3E}">
        <p14:creationId xmlns:p14="http://schemas.microsoft.com/office/powerpoint/2010/main" val="4489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2F1"/>
        </a:solidFill>
        <a:effectLst/>
      </p:bgPr>
    </p:bg>
    <p:spTree>
      <p:nvGrpSpPr>
        <p:cNvPr id="1" name=""/>
        <p:cNvGrpSpPr/>
        <p:nvPr/>
      </p:nvGrpSpPr>
      <p:grpSpPr>
        <a:xfrm>
          <a:off x="0" y="0"/>
          <a:ext cx="0" cy="0"/>
          <a:chOff x="0" y="0"/>
          <a:chExt cx="0" cy="0"/>
        </a:xfrm>
      </p:grpSpPr>
      <p:pic>
        <p:nvPicPr>
          <p:cNvPr id="7" name="Picture 6" descr="A person holding her face&#10;&#10;Description automatically generated with medium confidence">
            <a:extLst>
              <a:ext uri="{FF2B5EF4-FFF2-40B4-BE49-F238E27FC236}">
                <a16:creationId xmlns:a16="http://schemas.microsoft.com/office/drawing/2014/main" id="{11E2C347-CCD9-2DEE-B81C-3E2B2E523B7E}"/>
              </a:ext>
            </a:extLst>
          </p:cNvPr>
          <p:cNvPicPr>
            <a:picLocks noChangeAspect="1"/>
          </p:cNvPicPr>
          <p:nvPr/>
        </p:nvPicPr>
        <p:blipFill rotWithShape="1">
          <a:blip r:embed="rId2"/>
          <a:srcRect l="17175" t="149" r="29492" b="-149"/>
          <a:stretch/>
        </p:blipFill>
        <p:spPr>
          <a:xfrm>
            <a:off x="4876800" y="0"/>
            <a:ext cx="7315200" cy="6858000"/>
          </a:xfrm>
          <a:prstGeom prst="rect">
            <a:avLst/>
          </a:prstGeom>
        </p:spPr>
      </p:pic>
      <p:sp>
        <p:nvSpPr>
          <p:cNvPr id="3" name="TextBox 2">
            <a:extLst>
              <a:ext uri="{FF2B5EF4-FFF2-40B4-BE49-F238E27FC236}">
                <a16:creationId xmlns:a16="http://schemas.microsoft.com/office/drawing/2014/main" id="{62882AF1-A5E8-0F4E-D7AD-40914F484052}"/>
              </a:ext>
            </a:extLst>
          </p:cNvPr>
          <p:cNvSpPr txBox="1"/>
          <p:nvPr/>
        </p:nvSpPr>
        <p:spPr>
          <a:xfrm>
            <a:off x="593265" y="5998895"/>
            <a:ext cx="4449994" cy="646331"/>
          </a:xfrm>
          <a:prstGeom prst="rect">
            <a:avLst/>
          </a:prstGeom>
          <a:noFill/>
        </p:spPr>
        <p:txBody>
          <a:bodyPr wrap="square">
            <a:spAutoFit/>
          </a:bodyPr>
          <a:lstStyle/>
          <a:p>
            <a:r>
              <a:rPr lang="en-GB" sz="1200" b="1" dirty="0">
                <a:effectLst/>
                <a:latin typeface="Trebuchet MS" panose="020B0603020202020204" pitchFamily="34" charset="0"/>
              </a:rPr>
              <a:t>DIDION, J., 2021. </a:t>
            </a:r>
            <a:r>
              <a:rPr lang="en-GB" sz="1200" i="1" dirty="0">
                <a:effectLst/>
                <a:latin typeface="Trebuchet MS" panose="020B0603020202020204" pitchFamily="34" charset="0"/>
              </a:rPr>
              <a:t>Joan Didion: Why I Write</a:t>
            </a:r>
            <a:r>
              <a:rPr lang="en-GB" sz="1200" dirty="0">
                <a:effectLst/>
                <a:latin typeface="Trebuchet MS" panose="020B0603020202020204" pitchFamily="34" charset="0"/>
              </a:rPr>
              <a:t> [viewed 28 June 2023]. Available from: </a:t>
            </a:r>
            <a:r>
              <a:rPr lang="en-GB" sz="1200" dirty="0">
                <a:effectLst/>
                <a:latin typeface="Trebuchet MS" panose="020B0603020202020204" pitchFamily="34" charset="0"/>
                <a:hlinkClick r:id="rId3"/>
              </a:rPr>
              <a:t>https://lithub.com/joan-didion-why-i-write/</a:t>
            </a:r>
            <a:r>
              <a:rPr lang="en-GB" sz="1200" dirty="0">
                <a:effectLst/>
                <a:latin typeface="Trebuchet MS" panose="020B0603020202020204" pitchFamily="34" charset="0"/>
              </a:rPr>
              <a:t> </a:t>
            </a:r>
          </a:p>
        </p:txBody>
      </p:sp>
      <p:sp>
        <p:nvSpPr>
          <p:cNvPr id="4" name="TextBox 3">
            <a:extLst>
              <a:ext uri="{FF2B5EF4-FFF2-40B4-BE49-F238E27FC236}">
                <a16:creationId xmlns:a16="http://schemas.microsoft.com/office/drawing/2014/main" id="{8E465882-1B7D-F1FC-BAEE-45CADA2FEB8C}"/>
              </a:ext>
            </a:extLst>
          </p:cNvPr>
          <p:cNvSpPr txBox="1"/>
          <p:nvPr/>
        </p:nvSpPr>
        <p:spPr>
          <a:xfrm>
            <a:off x="497731" y="906567"/>
            <a:ext cx="5493636" cy="4185761"/>
          </a:xfrm>
          <a:prstGeom prst="rect">
            <a:avLst/>
          </a:prstGeom>
          <a:noFill/>
        </p:spPr>
        <p:txBody>
          <a:bodyPr wrap="square">
            <a:spAutoFit/>
          </a:bodyPr>
          <a:lstStyle/>
          <a:p>
            <a:pPr fontAlgn="base"/>
            <a:r>
              <a:rPr lang="en-GB" sz="3800" b="1" i="1" dirty="0">
                <a:solidFill>
                  <a:srgbClr val="000000"/>
                </a:solidFill>
                <a:effectLst/>
                <a:latin typeface="Trebuchet MS" panose="020B0603020202020204" pitchFamily="34" charset="0"/>
              </a:rPr>
              <a:t>"I write entirely to find out what I’m thinking, what I’m looking at, what I see and what it means.“</a:t>
            </a:r>
          </a:p>
          <a:p>
            <a:pPr fontAlgn="base"/>
            <a:endParaRPr lang="en-GB" sz="3800" b="1" i="1" dirty="0">
              <a:solidFill>
                <a:srgbClr val="000000"/>
              </a:solidFill>
              <a:latin typeface="Trebuchet MS" panose="020B0603020202020204" pitchFamily="34" charset="0"/>
            </a:endParaRPr>
          </a:p>
          <a:p>
            <a:pPr fontAlgn="base"/>
            <a:r>
              <a:rPr lang="en-GB" sz="3800" b="1" dirty="0">
                <a:effectLst/>
                <a:latin typeface="Trebuchet MS" panose="020B0603020202020204" pitchFamily="34" charset="0"/>
              </a:rPr>
              <a:t>Joan Didion 2021</a:t>
            </a:r>
            <a:endParaRPr lang="en-GB" sz="3800" b="1" i="1" dirty="0">
              <a:solidFill>
                <a:srgbClr val="000000"/>
              </a:solidFill>
              <a:effectLst/>
              <a:latin typeface="Trebuchet MS" panose="020B0603020202020204" pitchFamily="34" charset="0"/>
            </a:endParaRPr>
          </a:p>
        </p:txBody>
      </p:sp>
    </p:spTree>
    <p:extLst>
      <p:ext uri="{BB962C8B-B14F-4D97-AF65-F5344CB8AC3E}">
        <p14:creationId xmlns:p14="http://schemas.microsoft.com/office/powerpoint/2010/main" val="253369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Picture 5" descr="A person using a computer">
            <a:extLst>
              <a:ext uri="{FF2B5EF4-FFF2-40B4-BE49-F238E27FC236}">
                <a16:creationId xmlns:a16="http://schemas.microsoft.com/office/drawing/2014/main" id="{56E935D6-A9DD-5A59-478D-10374BAA2A50}"/>
              </a:ext>
            </a:extLst>
          </p:cNvPr>
          <p:cNvPicPr>
            <a:picLocks noChangeAspect="1"/>
          </p:cNvPicPr>
          <p:nvPr/>
        </p:nvPicPr>
        <p:blipFill rotWithShape="1">
          <a:blip r:embed="rId3"/>
          <a:srcRect l="25735" t="21602" r="22455" b="5416"/>
          <a:stretch/>
        </p:blipFill>
        <p:spPr>
          <a:xfrm>
            <a:off x="5875420" y="914140"/>
            <a:ext cx="6316580" cy="5943859"/>
          </a:xfrm>
          <a:prstGeom prst="rect">
            <a:avLst/>
          </a:prstGeom>
        </p:spPr>
      </p:pic>
      <p:sp>
        <p:nvSpPr>
          <p:cNvPr id="4" name="Rectangle 3">
            <a:extLst>
              <a:ext uri="{FF2B5EF4-FFF2-40B4-BE49-F238E27FC236}">
                <a16:creationId xmlns:a16="http://schemas.microsoft.com/office/drawing/2014/main" id="{3CF24203-3AF7-ED40-BEF7-EA4B000EC672}"/>
              </a:ext>
            </a:extLst>
          </p:cNvPr>
          <p:cNvSpPr/>
          <p:nvPr/>
        </p:nvSpPr>
        <p:spPr>
          <a:xfrm>
            <a:off x="333777" y="1612555"/>
            <a:ext cx="5641907" cy="3416320"/>
          </a:xfrm>
          <a:prstGeom prst="rect">
            <a:avLst/>
          </a:prstGeom>
        </p:spPr>
        <p:txBody>
          <a:bodyPr wrap="square">
            <a:spAutoFit/>
          </a:bodyPr>
          <a:lstStyle/>
          <a:p>
            <a:r>
              <a:rPr lang="en-GB" sz="5400" b="1" dirty="0">
                <a:solidFill>
                  <a:schemeClr val="bg1"/>
                </a:solidFill>
                <a:latin typeface="Roboto" pitchFamily="2" charset="0"/>
              </a:rPr>
              <a:t>Communicating clearly &amp; with authority is a vital life skill</a:t>
            </a:r>
            <a:endParaRPr lang="en-US" sz="5400" b="1" dirty="0">
              <a:solidFill>
                <a:schemeClr val="bg1"/>
              </a:solidFill>
            </a:endParaRPr>
          </a:p>
        </p:txBody>
      </p:sp>
      <p:sp>
        <p:nvSpPr>
          <p:cNvPr id="5" name="Rectangle 4">
            <a:extLst>
              <a:ext uri="{FF2B5EF4-FFF2-40B4-BE49-F238E27FC236}">
                <a16:creationId xmlns:a16="http://schemas.microsoft.com/office/drawing/2014/main" id="{806764C8-ABCD-3A47-A725-554987266A9C}"/>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4B08223-7A5F-9843-86EA-AB61E34F8D7A}"/>
              </a:ext>
            </a:extLst>
          </p:cNvPr>
          <p:cNvSpPr/>
          <p:nvPr/>
        </p:nvSpPr>
        <p:spPr>
          <a:xfrm>
            <a:off x="489634" y="83144"/>
            <a:ext cx="3345788" cy="830997"/>
          </a:xfrm>
          <a:prstGeom prst="rect">
            <a:avLst/>
          </a:prstGeom>
        </p:spPr>
        <p:txBody>
          <a:bodyPr wrap="none">
            <a:spAutoFit/>
          </a:bodyPr>
          <a:lstStyle/>
          <a:p>
            <a:r>
              <a:rPr lang="en-GB" sz="4800" dirty="0">
                <a:solidFill>
                  <a:schemeClr val="bg1"/>
                </a:solidFill>
                <a:latin typeface="Impact" panose="020B0806030902050204" pitchFamily="34" charset="0"/>
              </a:rPr>
              <a:t>Introduction</a:t>
            </a:r>
            <a:endParaRPr lang="en-GB" sz="4800" i="0" dirty="0">
              <a:solidFill>
                <a:schemeClr val="bg1"/>
              </a:solidFill>
              <a:effectLst/>
              <a:latin typeface="Impact" panose="020B0806030902050204" pitchFamily="34" charset="0"/>
            </a:endParaRPr>
          </a:p>
        </p:txBody>
      </p:sp>
    </p:spTree>
    <p:extLst>
      <p:ext uri="{BB962C8B-B14F-4D97-AF65-F5344CB8AC3E}">
        <p14:creationId xmlns:p14="http://schemas.microsoft.com/office/powerpoint/2010/main" val="40928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BBDA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1A947C-1DEC-A845-7515-4EB5D72BABB5}"/>
              </a:ext>
            </a:extLst>
          </p:cNvPr>
          <p:cNvSpPr txBox="1"/>
          <p:nvPr/>
        </p:nvSpPr>
        <p:spPr>
          <a:xfrm>
            <a:off x="6851176" y="6280918"/>
            <a:ext cx="5124756" cy="507831"/>
          </a:xfrm>
          <a:prstGeom prst="rect">
            <a:avLst/>
          </a:prstGeom>
          <a:noFill/>
        </p:spPr>
        <p:txBody>
          <a:bodyPr wrap="square">
            <a:spAutoFit/>
          </a:bodyPr>
          <a:lstStyle/>
          <a:p>
            <a:r>
              <a:rPr lang="en-GB" sz="900" b="1" dirty="0">
                <a:latin typeface="Trebuchet MS" panose="020B0603020202020204" pitchFamily="34" charset="0"/>
              </a:rPr>
              <a:t>TEMPLE, E., 2019. </a:t>
            </a:r>
            <a:r>
              <a:rPr lang="en-GB" sz="900" dirty="0">
                <a:latin typeface="Trebuchet MS" panose="020B0603020202020204" pitchFamily="34" charset="0"/>
              </a:rPr>
              <a:t>‘You Don’t Know Anything.’ And Other Writing Advice from Toni Morrison [viewed 28 June 2023]. Available from: </a:t>
            </a:r>
            <a:r>
              <a:rPr lang="en-GB" sz="900" dirty="0">
                <a:latin typeface="Trebuchet MS" panose="020B0603020202020204" pitchFamily="34" charset="0"/>
                <a:hlinkClick r:id="rId2"/>
              </a:rPr>
              <a:t>https://lithub.com/you-dont-know-anything-and-other-writing-advice-from-toni-morrison/</a:t>
            </a:r>
            <a:r>
              <a:rPr lang="en-GB" sz="900" dirty="0">
                <a:latin typeface="Trebuchet MS" panose="020B0603020202020204" pitchFamily="34" charset="0"/>
              </a:rPr>
              <a:t> </a:t>
            </a:r>
          </a:p>
        </p:txBody>
      </p:sp>
      <p:pic>
        <p:nvPicPr>
          <p:cNvPr id="9" name="Picture 8" descr="A picture containing human face, text, art&#10;&#10;Description automatically generated">
            <a:extLst>
              <a:ext uri="{FF2B5EF4-FFF2-40B4-BE49-F238E27FC236}">
                <a16:creationId xmlns:a16="http://schemas.microsoft.com/office/drawing/2014/main" id="{0248379A-8613-FFA8-A97A-253F44F81141}"/>
              </a:ext>
            </a:extLst>
          </p:cNvPr>
          <p:cNvPicPr>
            <a:picLocks noChangeAspect="1"/>
          </p:cNvPicPr>
          <p:nvPr/>
        </p:nvPicPr>
        <p:blipFill rotWithShape="1">
          <a:blip r:embed="rId3"/>
          <a:srcRect l="29424" r="32796"/>
          <a:stretch/>
        </p:blipFill>
        <p:spPr>
          <a:xfrm>
            <a:off x="0" y="0"/>
            <a:ext cx="6218235" cy="6858000"/>
          </a:xfrm>
          <a:prstGeom prst="rect">
            <a:avLst/>
          </a:prstGeom>
        </p:spPr>
      </p:pic>
      <p:sp>
        <p:nvSpPr>
          <p:cNvPr id="4" name="TextBox 3">
            <a:extLst>
              <a:ext uri="{FF2B5EF4-FFF2-40B4-BE49-F238E27FC236}">
                <a16:creationId xmlns:a16="http://schemas.microsoft.com/office/drawing/2014/main" id="{34E81722-6FBB-BE89-CD62-EBF41F01B911}"/>
              </a:ext>
            </a:extLst>
          </p:cNvPr>
          <p:cNvSpPr txBox="1"/>
          <p:nvPr/>
        </p:nvSpPr>
        <p:spPr>
          <a:xfrm>
            <a:off x="6527019" y="559136"/>
            <a:ext cx="5305589" cy="5016758"/>
          </a:xfrm>
          <a:prstGeom prst="rect">
            <a:avLst/>
          </a:prstGeom>
          <a:noFill/>
        </p:spPr>
        <p:txBody>
          <a:bodyPr wrap="square">
            <a:spAutoFit/>
          </a:bodyPr>
          <a:lstStyle/>
          <a:p>
            <a:r>
              <a:rPr lang="en-GB" sz="2800" b="0" i="1" dirty="0">
                <a:solidFill>
                  <a:srgbClr val="000000"/>
                </a:solidFill>
                <a:effectLst/>
                <a:latin typeface="adobe-caslon-pro"/>
              </a:rPr>
              <a:t>“Those [paragraphs] that need reworking I do as long as I can. I mean I’ve revised six times, seven times, thirteen times. But there’s a line between revision and fretting, just working it to death. It is important to know when you are fretting it; when you are fretting it because it is not working, it needs to be scrapped”. </a:t>
            </a:r>
          </a:p>
          <a:p>
            <a:endParaRPr lang="en-GB" sz="2000" dirty="0">
              <a:solidFill>
                <a:srgbClr val="000000"/>
              </a:solidFill>
              <a:latin typeface="adobe-caslon-pro"/>
            </a:endParaRPr>
          </a:p>
          <a:p>
            <a:r>
              <a:rPr lang="en-GB" sz="2000" dirty="0">
                <a:latin typeface="Trebuchet MS" panose="020B0603020202020204" pitchFamily="34" charset="0"/>
              </a:rPr>
              <a:t>Toni Morrison</a:t>
            </a:r>
          </a:p>
        </p:txBody>
      </p:sp>
    </p:spTree>
    <p:extLst>
      <p:ext uri="{BB962C8B-B14F-4D97-AF65-F5344CB8AC3E}">
        <p14:creationId xmlns:p14="http://schemas.microsoft.com/office/powerpoint/2010/main" val="2219307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medium confidence">
            <a:extLst>
              <a:ext uri="{FF2B5EF4-FFF2-40B4-BE49-F238E27FC236}">
                <a16:creationId xmlns:a16="http://schemas.microsoft.com/office/drawing/2014/main" id="{BEE924A8-286F-0C44-AB46-415CB663B2C4}"/>
              </a:ext>
            </a:extLst>
          </p:cNvPr>
          <p:cNvPicPr>
            <a:picLocks noChangeAspect="1"/>
          </p:cNvPicPr>
          <p:nvPr/>
        </p:nvPicPr>
        <p:blipFill rotWithShape="1">
          <a:blip r:embed="rId3"/>
          <a:srcRect t="22485" r="-1" b="36734"/>
          <a:stretch/>
        </p:blipFill>
        <p:spPr>
          <a:xfrm>
            <a:off x="20" y="10"/>
            <a:ext cx="12191980" cy="6857990"/>
          </a:xfrm>
          <a:prstGeom prst="rect">
            <a:avLst/>
          </a:prstGeom>
          <a:noFill/>
        </p:spPr>
      </p:pic>
      <p:sp>
        <p:nvSpPr>
          <p:cNvPr id="4" name="Rectangle 3">
            <a:extLst>
              <a:ext uri="{FF2B5EF4-FFF2-40B4-BE49-F238E27FC236}">
                <a16:creationId xmlns:a16="http://schemas.microsoft.com/office/drawing/2014/main" id="{E871AA9D-414C-8C4C-AF42-6165229CB7FC}"/>
              </a:ext>
            </a:extLst>
          </p:cNvPr>
          <p:cNvSpPr/>
          <p:nvPr/>
        </p:nvSpPr>
        <p:spPr>
          <a:xfrm>
            <a:off x="0" y="0"/>
            <a:ext cx="12192000" cy="6858000"/>
          </a:xfrm>
          <a:prstGeom prst="rect">
            <a:avLst/>
          </a:prstGeom>
          <a:solidFill>
            <a:schemeClr val="tx1">
              <a:lumMod val="95000"/>
              <a:lumOff val="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978A04-0F2A-A74F-8F19-A8206DBC1791}"/>
              </a:ext>
            </a:extLst>
          </p:cNvPr>
          <p:cNvSpPr/>
          <p:nvPr/>
        </p:nvSpPr>
        <p:spPr>
          <a:xfrm>
            <a:off x="-20" y="2454203"/>
            <a:ext cx="12192000" cy="14709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3ED534-2A01-904F-ABA3-41B436CC4D27}"/>
              </a:ext>
            </a:extLst>
          </p:cNvPr>
          <p:cNvSpPr/>
          <p:nvPr/>
        </p:nvSpPr>
        <p:spPr>
          <a:xfrm>
            <a:off x="973889" y="2681866"/>
            <a:ext cx="10477548" cy="1015663"/>
          </a:xfrm>
          <a:prstGeom prst="rect">
            <a:avLst/>
          </a:prstGeom>
        </p:spPr>
        <p:txBody>
          <a:bodyPr wrap="none">
            <a:spAutoFit/>
          </a:bodyPr>
          <a:lstStyle/>
          <a:p>
            <a:r>
              <a:rPr lang="en-GB" sz="6000" dirty="0">
                <a:solidFill>
                  <a:schemeClr val="bg1"/>
                </a:solidFill>
                <a:latin typeface="Impact" panose="020B0806030902050204" pitchFamily="34" charset="0"/>
              </a:rPr>
              <a:t>GRAHAM GREEN RULES OF WRITING</a:t>
            </a:r>
            <a:endParaRPr lang="en-US" sz="6000" dirty="0">
              <a:solidFill>
                <a:schemeClr val="bg1"/>
              </a:solidFill>
              <a:latin typeface="Impact" panose="020B0806030902050204" pitchFamily="34" charset="0"/>
            </a:endParaRPr>
          </a:p>
        </p:txBody>
      </p:sp>
    </p:spTree>
    <p:extLst>
      <p:ext uri="{BB962C8B-B14F-4D97-AF65-F5344CB8AC3E}">
        <p14:creationId xmlns:p14="http://schemas.microsoft.com/office/powerpoint/2010/main" val="288295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80EAA8-EBB1-AD4F-947A-96A7B0B23CAA}"/>
              </a:ext>
            </a:extLst>
          </p:cNvPr>
          <p:cNvSpPr/>
          <p:nvPr/>
        </p:nvSpPr>
        <p:spPr>
          <a:xfrm>
            <a:off x="1050235" y="685938"/>
            <a:ext cx="5893905" cy="4351338"/>
          </a:xfrm>
          <a:prstGeom prst="rect">
            <a:avLst/>
          </a:prstGeom>
        </p:spPr>
        <p:txBody>
          <a:bodyPr vert="horz" lIns="91440" tIns="45720" rIns="91440" bIns="45720" rtlCol="0">
            <a:normAutofit/>
          </a:bodyPr>
          <a:lstStyle/>
          <a:p>
            <a:pPr>
              <a:lnSpc>
                <a:spcPct val="90000"/>
              </a:lnSpc>
              <a:spcAft>
                <a:spcPts val="600"/>
              </a:spcAft>
            </a:pPr>
            <a:r>
              <a:rPr lang="en-GB" sz="2600" i="1" dirty="0"/>
              <a:t>“Over twenty years I have probably averaged </a:t>
            </a:r>
            <a:r>
              <a:rPr lang="en-GB" sz="2600" b="1" i="1" dirty="0"/>
              <a:t>five hundred words a day for five days a week.</a:t>
            </a:r>
            <a:r>
              <a:rPr lang="en-GB" sz="2600" i="1" dirty="0"/>
              <a:t> I can produce a novel in a year, and that allows time for </a:t>
            </a:r>
            <a:r>
              <a:rPr lang="en-GB" sz="2600" b="1" i="1" dirty="0"/>
              <a:t>revision</a:t>
            </a:r>
            <a:r>
              <a:rPr lang="en-GB" sz="2600" i="1" dirty="0"/>
              <a:t> and the </a:t>
            </a:r>
            <a:r>
              <a:rPr lang="en-GB" sz="2600" b="1" i="1" dirty="0"/>
              <a:t>correction</a:t>
            </a:r>
            <a:r>
              <a:rPr lang="en-GB" sz="2600" i="1" dirty="0"/>
              <a:t> of the typescript. </a:t>
            </a:r>
          </a:p>
          <a:p>
            <a:pPr>
              <a:lnSpc>
                <a:spcPct val="90000"/>
              </a:lnSpc>
              <a:spcAft>
                <a:spcPts val="600"/>
              </a:spcAft>
            </a:pPr>
            <a:endParaRPr lang="en-GB" sz="2600" i="1" dirty="0"/>
          </a:p>
          <a:p>
            <a:pPr>
              <a:lnSpc>
                <a:spcPct val="90000"/>
              </a:lnSpc>
              <a:spcAft>
                <a:spcPts val="600"/>
              </a:spcAft>
            </a:pPr>
            <a:r>
              <a:rPr lang="en-GB" sz="2600" i="1" dirty="0"/>
              <a:t>I have always been very methodical, and when my quota of work is done, I break off, even in the middle of a scene.” </a:t>
            </a:r>
            <a:br>
              <a:rPr lang="en-GB" sz="2600" i="1" dirty="0"/>
            </a:br>
            <a:br>
              <a:rPr lang="en-GB" sz="2600" i="1" dirty="0"/>
            </a:br>
            <a:r>
              <a:rPr lang="en-GB" u="sng" dirty="0">
                <a:hlinkClick r:id="rId2"/>
              </a:rPr>
              <a:t>Graham Greene</a:t>
            </a:r>
            <a:r>
              <a:rPr lang="en-GB" u="sng" dirty="0"/>
              <a:t> - </a:t>
            </a:r>
            <a:r>
              <a:rPr lang="en-GB" b="1" i="1" dirty="0"/>
              <a:t>The End of the Affair</a:t>
            </a:r>
            <a:r>
              <a:rPr lang="en-GB" dirty="0"/>
              <a:t> 1951</a:t>
            </a:r>
            <a:endParaRPr lang="en-GB" sz="2600" i="1" dirty="0"/>
          </a:p>
        </p:txBody>
      </p:sp>
      <p:pic>
        <p:nvPicPr>
          <p:cNvPr id="4" name="Picture 3" descr="Text, letter&#10;&#10;Description automatically generated">
            <a:extLst>
              <a:ext uri="{FF2B5EF4-FFF2-40B4-BE49-F238E27FC236}">
                <a16:creationId xmlns:a16="http://schemas.microsoft.com/office/drawing/2014/main" id="{E77F449F-042B-0441-A092-BE885BD5B9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85" b="95692" l="4255" r="89835">
                        <a14:foregroundMark x1="64066" y1="39385" x2="64066" y2="39385"/>
                        <a14:foregroundMark x1="4492" y1="4462" x2="16076" y2="4769"/>
                        <a14:foregroundMark x1="16076" y1="4769" x2="28132" y2="3538"/>
                        <a14:foregroundMark x1="28132" y1="3538" x2="52482" y2="4462"/>
                        <a14:foregroundMark x1="52482" y1="4462" x2="64539" y2="4000"/>
                        <a14:foregroundMark x1="64539" y1="4000" x2="88416" y2="4462"/>
                        <a14:foregroundMark x1="88416" y1="4462" x2="92435" y2="36308"/>
                        <a14:foregroundMark x1="92435" y1="36308" x2="92671" y2="96923"/>
                        <a14:foregroundMark x1="92671" y1="96923" x2="52955" y2="97692"/>
                        <a14:foregroundMark x1="52955" y1="97692" x2="28132" y2="96000"/>
                        <a14:foregroundMark x1="28132" y1="96000" x2="16785" y2="97385"/>
                        <a14:foregroundMark x1="16785" y1="97385" x2="5910" y2="95692"/>
                        <a14:foregroundMark x1="5910" y1="95692" x2="4255" y2="3385"/>
                        <a14:backgroundMark x1="95981" y1="24615" x2="95981" y2="24615"/>
                      </a14:backgroundRemoval>
                    </a14:imgEffect>
                  </a14:imgLayer>
                </a14:imgProps>
              </a:ext>
            </a:extLst>
          </a:blip>
          <a:stretch>
            <a:fillRect/>
          </a:stretch>
        </p:blipFill>
        <p:spPr>
          <a:xfrm>
            <a:off x="7437682" y="139148"/>
            <a:ext cx="4276806" cy="6579704"/>
          </a:xfrm>
          <a:prstGeom prst="rect">
            <a:avLst/>
          </a:prstGeom>
          <a:noFill/>
        </p:spPr>
      </p:pic>
      <p:sp>
        <p:nvSpPr>
          <p:cNvPr id="5" name="Rectangle 4">
            <a:extLst>
              <a:ext uri="{FF2B5EF4-FFF2-40B4-BE49-F238E27FC236}">
                <a16:creationId xmlns:a16="http://schemas.microsoft.com/office/drawing/2014/main" id="{6DB78327-6658-ED4C-AB72-CD1757B462F7}"/>
              </a:ext>
            </a:extLst>
          </p:cNvPr>
          <p:cNvSpPr/>
          <p:nvPr/>
        </p:nvSpPr>
        <p:spPr>
          <a:xfrm>
            <a:off x="1090326" y="5887855"/>
            <a:ext cx="5999588" cy="830997"/>
          </a:xfrm>
          <a:prstGeom prst="rect">
            <a:avLst/>
          </a:prstGeom>
        </p:spPr>
        <p:txBody>
          <a:bodyPr wrap="square">
            <a:spAutoFit/>
          </a:bodyPr>
          <a:lstStyle/>
          <a:p>
            <a:r>
              <a:rPr lang="en-GB" sz="1200" b="1" dirty="0">
                <a:solidFill>
                  <a:srgbClr val="000000"/>
                </a:solidFill>
                <a:latin typeface="Roboto" pitchFamily="2" charset="0"/>
                <a:ea typeface="Roboto" pitchFamily="2" charset="0"/>
              </a:rPr>
              <a:t>WILLIAMLANDAY.COM., 2021</a:t>
            </a:r>
            <a:r>
              <a:rPr lang="en-GB" sz="1200" dirty="0">
                <a:solidFill>
                  <a:srgbClr val="000000"/>
                </a:solidFill>
                <a:latin typeface="Roboto" pitchFamily="2" charset="0"/>
                <a:ea typeface="Roboto" pitchFamily="2" charset="0"/>
              </a:rPr>
              <a:t>. </a:t>
            </a:r>
            <a:r>
              <a:rPr lang="en-GB" sz="1200" i="1" dirty="0">
                <a:solidFill>
                  <a:srgbClr val="000000"/>
                </a:solidFill>
                <a:latin typeface="Roboto" pitchFamily="2" charset="0"/>
                <a:ea typeface="Roboto" pitchFamily="2" charset="0"/>
              </a:rPr>
              <a:t>How Writers Write: Graham Greene | William </a:t>
            </a:r>
            <a:r>
              <a:rPr lang="en-GB" sz="1200" i="1" dirty="0" err="1">
                <a:solidFill>
                  <a:srgbClr val="000000"/>
                </a:solidFill>
                <a:latin typeface="Roboto" pitchFamily="2" charset="0"/>
                <a:ea typeface="Roboto" pitchFamily="2" charset="0"/>
              </a:rPr>
              <a:t>Landay</a:t>
            </a:r>
            <a:r>
              <a:rPr lang="en-GB" sz="1200" dirty="0">
                <a:solidFill>
                  <a:srgbClr val="000000"/>
                </a:solidFill>
                <a:latin typeface="Roboto" pitchFamily="2" charset="0"/>
                <a:ea typeface="Roboto" pitchFamily="2" charset="0"/>
              </a:rPr>
              <a:t> [viewed 17 March 2021]. Available from: </a:t>
            </a:r>
            <a:r>
              <a:rPr lang="en-GB" sz="1200" dirty="0">
                <a:solidFill>
                  <a:srgbClr val="000000"/>
                </a:solidFill>
                <a:latin typeface="Roboto" pitchFamily="2" charset="0"/>
                <a:ea typeface="Roboto" pitchFamily="2" charset="0"/>
                <a:hlinkClick r:id="rId5"/>
              </a:rPr>
              <a:t>https://www.williamlanday.com/2009/07/08/how-writers-write-graham-greene/</a:t>
            </a:r>
            <a:r>
              <a:rPr lang="en-GB" sz="1200" dirty="0">
                <a:solidFill>
                  <a:srgbClr val="000000"/>
                </a:solidFill>
                <a:latin typeface="Roboto" pitchFamily="2" charset="0"/>
                <a:ea typeface="Roboto" pitchFamily="2" charset="0"/>
              </a:rPr>
              <a:t> </a:t>
            </a:r>
          </a:p>
          <a:p>
            <a:r>
              <a:rPr lang="en-GB" sz="1200" dirty="0">
                <a:solidFill>
                  <a:srgbClr val="000000"/>
                </a:solidFill>
                <a:latin typeface="Roboto" pitchFamily="2" charset="0"/>
                <a:ea typeface="Roboto" pitchFamily="2" charset="0"/>
              </a:rPr>
              <a:t>‌</a:t>
            </a:r>
            <a:endParaRPr lang="en-GB" sz="1200" b="0" i="0" dirty="0">
              <a:solidFill>
                <a:srgbClr val="000000"/>
              </a:solidFill>
              <a:effectLst/>
              <a:latin typeface="Roboto" pitchFamily="2" charset="0"/>
              <a:ea typeface="Roboto" pitchFamily="2" charset="0"/>
            </a:endParaRPr>
          </a:p>
        </p:txBody>
      </p:sp>
    </p:spTree>
    <p:extLst>
      <p:ext uri="{BB962C8B-B14F-4D97-AF65-F5344CB8AC3E}">
        <p14:creationId xmlns:p14="http://schemas.microsoft.com/office/powerpoint/2010/main" val="2516439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6E15F0-0E51-9041-86F4-389A246B761D}"/>
              </a:ext>
            </a:extLst>
          </p:cNvPr>
          <p:cNvSpPr/>
          <p:nvPr/>
        </p:nvSpPr>
        <p:spPr>
          <a:xfrm>
            <a:off x="984562" y="4518438"/>
            <a:ext cx="9342782" cy="769441"/>
          </a:xfrm>
          <a:prstGeom prst="rect">
            <a:avLst/>
          </a:prstGeom>
        </p:spPr>
        <p:txBody>
          <a:bodyPr wrap="square">
            <a:spAutoFit/>
          </a:bodyPr>
          <a:lstStyle/>
          <a:p>
            <a:r>
              <a:rPr lang="en-GB" sz="1400" b="1" dirty="0">
                <a:solidFill>
                  <a:srgbClr val="000000"/>
                </a:solidFill>
                <a:latin typeface="Trebuchet MS" panose="020B0703020202090204" pitchFamily="34" charset="0"/>
              </a:rPr>
              <a:t>WRITINGCLASSES.COM., 2021. </a:t>
            </a:r>
            <a:r>
              <a:rPr lang="en-GB" sz="1400" i="1" dirty="0">
                <a:solidFill>
                  <a:srgbClr val="000000"/>
                </a:solidFill>
                <a:latin typeface="Trebuchet MS" panose="020B0703020202090204" pitchFamily="34" charset="0"/>
              </a:rPr>
              <a:t>George Orwell: 6 Questions/6 Rules - Gotham Writers Workshop </a:t>
            </a:r>
            <a:r>
              <a:rPr lang="en-GB" sz="1400" dirty="0">
                <a:solidFill>
                  <a:srgbClr val="000000"/>
                </a:solidFill>
                <a:latin typeface="Trebuchet MS" panose="020B0703020202090204" pitchFamily="34" charset="0"/>
              </a:rPr>
              <a:t>[viewed 17 March 2021]. Available from: </a:t>
            </a:r>
            <a:r>
              <a:rPr lang="en-GB" sz="1400" dirty="0">
                <a:solidFill>
                  <a:srgbClr val="000000"/>
                </a:solidFill>
                <a:latin typeface="Trebuchet MS" panose="020B0703020202090204" pitchFamily="34" charset="0"/>
                <a:hlinkClick r:id="rId2"/>
              </a:rPr>
              <a:t>https://www.writingclasses.com/toolbox/tips-masters/george-orwell-6-questions-6-rules</a:t>
            </a:r>
            <a:r>
              <a:rPr lang="en-GB" sz="1400" dirty="0">
                <a:solidFill>
                  <a:srgbClr val="000000"/>
                </a:solidFill>
                <a:latin typeface="Times New Roman" panose="02020603050405020304" pitchFamily="18" charset="0"/>
              </a:rPr>
              <a:t> </a:t>
            </a:r>
            <a:endParaRPr lang="en-GB" sz="1400" dirty="0">
              <a:effectLst/>
              <a:latin typeface="Trebuchet MS" panose="020B0603020202020204" pitchFamily="34" charset="0"/>
            </a:endParaRPr>
          </a:p>
          <a:p>
            <a:endParaRPr lang="en-GB" sz="1600" dirty="0">
              <a:solidFill>
                <a:srgbClr val="000000"/>
              </a:solidFill>
              <a:latin typeface="Trebuchet MS" panose="020B0703020202090204" pitchFamily="34" charset="0"/>
            </a:endParaRPr>
          </a:p>
        </p:txBody>
      </p:sp>
      <p:sp>
        <p:nvSpPr>
          <p:cNvPr id="3" name="Rectangle 2">
            <a:extLst>
              <a:ext uri="{FF2B5EF4-FFF2-40B4-BE49-F238E27FC236}">
                <a16:creationId xmlns:a16="http://schemas.microsoft.com/office/drawing/2014/main" id="{84A41624-5355-B043-8BBB-D45C7DA157E0}"/>
              </a:ext>
            </a:extLst>
          </p:cNvPr>
          <p:cNvSpPr/>
          <p:nvPr/>
        </p:nvSpPr>
        <p:spPr>
          <a:xfrm>
            <a:off x="984562" y="2856340"/>
            <a:ext cx="8481390" cy="830997"/>
          </a:xfrm>
          <a:prstGeom prst="rect">
            <a:avLst/>
          </a:prstGeom>
        </p:spPr>
        <p:txBody>
          <a:bodyPr wrap="square">
            <a:spAutoFit/>
          </a:bodyPr>
          <a:lstStyle/>
          <a:p>
            <a:r>
              <a:rPr lang="en-GB" sz="1600" dirty="0">
                <a:solidFill>
                  <a:srgbClr val="000000"/>
                </a:solidFill>
                <a:latin typeface="Trebuchet MS" panose="020B0703020202090204" pitchFamily="34" charset="0"/>
              </a:rPr>
              <a:t>ORWELLFOUNDATION.COM., 2021. </a:t>
            </a:r>
            <a:r>
              <a:rPr lang="en-GB" sz="1600" i="1" dirty="0">
                <a:solidFill>
                  <a:srgbClr val="000000"/>
                </a:solidFill>
                <a:latin typeface="Trebuchet MS" panose="020B0703020202090204" pitchFamily="34" charset="0"/>
              </a:rPr>
              <a:t>The Orwell Foundation </a:t>
            </a:r>
            <a:r>
              <a:rPr lang="en-GB" sz="1600" dirty="0">
                <a:solidFill>
                  <a:srgbClr val="000000"/>
                </a:solidFill>
                <a:latin typeface="Trebuchet MS" panose="020B0703020202090204" pitchFamily="34" charset="0"/>
              </a:rPr>
              <a:t>[viewed 17 March 2021]. Available from: </a:t>
            </a:r>
            <a:r>
              <a:rPr lang="en-GB" sz="1600" dirty="0">
                <a:solidFill>
                  <a:srgbClr val="000000"/>
                </a:solidFill>
                <a:latin typeface="Trebuchet MS" panose="020B0703020202090204" pitchFamily="34" charset="0"/>
                <a:hlinkClick r:id="rId3"/>
              </a:rPr>
              <a:t>https://www.orwellfoundation.com/</a:t>
            </a:r>
            <a:r>
              <a:rPr lang="en-GB" sz="1600" dirty="0">
                <a:solidFill>
                  <a:srgbClr val="000000"/>
                </a:solidFill>
                <a:latin typeface="Trebuchet MS" panose="020B0703020202090204" pitchFamily="34" charset="0"/>
              </a:rPr>
              <a:t> </a:t>
            </a:r>
          </a:p>
          <a:p>
            <a:r>
              <a:rPr lang="en-GB" sz="1600" dirty="0">
                <a:solidFill>
                  <a:srgbClr val="000000"/>
                </a:solidFill>
                <a:latin typeface="Times New Roman" panose="02020603050405020304" pitchFamily="18" charset="0"/>
              </a:rPr>
              <a:t>‌</a:t>
            </a:r>
            <a:endParaRPr lang="en-GB" sz="1600" b="0" i="0" dirty="0">
              <a:solidFill>
                <a:srgbClr val="000000"/>
              </a:solidFill>
              <a:effectLst/>
              <a:latin typeface="Times New Roman" panose="02020603050405020304" pitchFamily="18" charset="0"/>
            </a:endParaRPr>
          </a:p>
        </p:txBody>
      </p:sp>
      <p:sp>
        <p:nvSpPr>
          <p:cNvPr id="4" name="Rectangle 3">
            <a:extLst>
              <a:ext uri="{FF2B5EF4-FFF2-40B4-BE49-F238E27FC236}">
                <a16:creationId xmlns:a16="http://schemas.microsoft.com/office/drawing/2014/main" id="{02464963-73D6-5647-9699-152F83A77858}"/>
              </a:ext>
            </a:extLst>
          </p:cNvPr>
          <p:cNvSpPr/>
          <p:nvPr/>
        </p:nvSpPr>
        <p:spPr>
          <a:xfrm>
            <a:off x="984562" y="2105704"/>
            <a:ext cx="9062416" cy="830997"/>
          </a:xfrm>
          <a:prstGeom prst="rect">
            <a:avLst/>
          </a:prstGeom>
        </p:spPr>
        <p:txBody>
          <a:bodyPr wrap="square">
            <a:spAutoFit/>
          </a:bodyPr>
          <a:lstStyle/>
          <a:p>
            <a:r>
              <a:rPr lang="en-GB" sz="1600" dirty="0">
                <a:solidFill>
                  <a:srgbClr val="000000"/>
                </a:solidFill>
                <a:latin typeface="Trebuchet MS" panose="020B0703020202090204" pitchFamily="34" charset="0"/>
              </a:rPr>
              <a:t>ORWELL, G., 1946. Politics and the English Language.</a:t>
            </a:r>
            <a:br>
              <a:rPr lang="en-GB" sz="1600" dirty="0">
                <a:solidFill>
                  <a:srgbClr val="000000"/>
                </a:solidFill>
                <a:latin typeface="Trebuchet MS" panose="020B0703020202090204" pitchFamily="34" charset="0"/>
              </a:rPr>
            </a:br>
            <a:r>
              <a:rPr lang="en-GB" sz="1600" dirty="0">
                <a:solidFill>
                  <a:srgbClr val="000000"/>
                </a:solidFill>
                <a:latin typeface="Trebuchet MS" panose="020B0703020202090204" pitchFamily="34" charset="0"/>
              </a:rPr>
              <a:t>Available from: </a:t>
            </a:r>
            <a:r>
              <a:rPr lang="en-GB" sz="1600" dirty="0">
                <a:solidFill>
                  <a:srgbClr val="000000"/>
                </a:solidFill>
                <a:latin typeface="Trebuchet MS" panose="020B0703020202090204" pitchFamily="34" charset="0"/>
                <a:hlinkClick r:id="rId4"/>
              </a:rPr>
              <a:t>http://www.public-library.uk/ebooks/72/30.pdf</a:t>
            </a:r>
            <a:r>
              <a:rPr lang="en-GB" sz="1600" dirty="0">
                <a:solidFill>
                  <a:srgbClr val="000000"/>
                </a:solidFill>
                <a:latin typeface="Trebuchet MS" panose="020B0703020202090204" pitchFamily="34" charset="0"/>
              </a:rPr>
              <a:t> </a:t>
            </a:r>
          </a:p>
          <a:p>
            <a:r>
              <a:rPr lang="en-GB" sz="1600" dirty="0">
                <a:solidFill>
                  <a:srgbClr val="000000"/>
                </a:solidFill>
                <a:latin typeface="Trebuchet MS" panose="020B0703020202090204" pitchFamily="34" charset="0"/>
              </a:rPr>
              <a:t>‌</a:t>
            </a:r>
            <a:endParaRPr lang="en-GB" sz="1600" dirty="0">
              <a:solidFill>
                <a:srgbClr val="000000"/>
              </a:solidFill>
              <a:effectLst/>
              <a:latin typeface="Trebuchet MS" panose="020B0703020202090204" pitchFamily="34" charset="0"/>
            </a:endParaRPr>
          </a:p>
        </p:txBody>
      </p:sp>
      <p:sp>
        <p:nvSpPr>
          <p:cNvPr id="5" name="Rectangle 4">
            <a:extLst>
              <a:ext uri="{FF2B5EF4-FFF2-40B4-BE49-F238E27FC236}">
                <a16:creationId xmlns:a16="http://schemas.microsoft.com/office/drawing/2014/main" id="{89D48BBC-347F-9648-BADA-5484276B2B38}"/>
              </a:ext>
            </a:extLst>
          </p:cNvPr>
          <p:cNvSpPr/>
          <p:nvPr/>
        </p:nvSpPr>
        <p:spPr>
          <a:xfrm>
            <a:off x="984562" y="1367040"/>
            <a:ext cx="7832035" cy="738664"/>
          </a:xfrm>
          <a:prstGeom prst="rect">
            <a:avLst/>
          </a:prstGeom>
        </p:spPr>
        <p:txBody>
          <a:bodyPr wrap="square">
            <a:spAutoFit/>
          </a:bodyPr>
          <a:lstStyle/>
          <a:p>
            <a:r>
              <a:rPr lang="en-GB" sz="1400" b="1" dirty="0">
                <a:solidFill>
                  <a:srgbClr val="000000"/>
                </a:solidFill>
                <a:latin typeface="Roboto" pitchFamily="2" charset="0"/>
                <a:ea typeface="Roboto" pitchFamily="2" charset="0"/>
              </a:rPr>
              <a:t>LITERARYDEVICES.NET., 2020</a:t>
            </a:r>
            <a:r>
              <a:rPr lang="en-GB" sz="1400" dirty="0">
                <a:solidFill>
                  <a:srgbClr val="000000"/>
                </a:solidFill>
                <a:latin typeface="Roboto" pitchFamily="2" charset="0"/>
                <a:ea typeface="Roboto" pitchFamily="2" charset="0"/>
              </a:rPr>
              <a:t>. </a:t>
            </a:r>
            <a:r>
              <a:rPr lang="en-GB" sz="1400" i="1" dirty="0">
                <a:solidFill>
                  <a:srgbClr val="000000"/>
                </a:solidFill>
                <a:latin typeface="Roboto" pitchFamily="2" charset="0"/>
                <a:ea typeface="Roboto" pitchFamily="2" charset="0"/>
              </a:rPr>
              <a:t>Figure of Speech - Examples and Definition of Figure of Speech</a:t>
            </a:r>
            <a:r>
              <a:rPr lang="en-GB" sz="1400" dirty="0">
                <a:solidFill>
                  <a:srgbClr val="000000"/>
                </a:solidFill>
                <a:latin typeface="Roboto" pitchFamily="2" charset="0"/>
                <a:ea typeface="Roboto" pitchFamily="2" charset="0"/>
              </a:rPr>
              <a:t> [viewed 17 March 2021]. Available from: </a:t>
            </a:r>
            <a:r>
              <a:rPr lang="en-GB" sz="1400" dirty="0">
                <a:solidFill>
                  <a:srgbClr val="000000"/>
                </a:solidFill>
                <a:latin typeface="Roboto" pitchFamily="2" charset="0"/>
                <a:ea typeface="Roboto" pitchFamily="2" charset="0"/>
                <a:hlinkClick r:id="rId5"/>
              </a:rPr>
              <a:t>https://literarydevices.net/figure-of-speech/</a:t>
            </a:r>
            <a:r>
              <a:rPr lang="en-GB" sz="1400" dirty="0">
                <a:solidFill>
                  <a:srgbClr val="000000"/>
                </a:solidFill>
                <a:latin typeface="Roboto" pitchFamily="2" charset="0"/>
                <a:ea typeface="Roboto" pitchFamily="2" charset="0"/>
              </a:rPr>
              <a:t>  </a:t>
            </a:r>
          </a:p>
          <a:p>
            <a:r>
              <a:rPr lang="en-GB" sz="1400" dirty="0">
                <a:solidFill>
                  <a:srgbClr val="000000"/>
                </a:solidFill>
                <a:latin typeface="Roboto" pitchFamily="2" charset="0"/>
                <a:ea typeface="Roboto" pitchFamily="2" charset="0"/>
              </a:rPr>
              <a:t>‌</a:t>
            </a:r>
            <a:endParaRPr lang="en-GB" sz="1400" b="0" i="0" dirty="0">
              <a:solidFill>
                <a:srgbClr val="000000"/>
              </a:solidFill>
              <a:effectLst/>
              <a:latin typeface="Roboto" pitchFamily="2" charset="0"/>
              <a:ea typeface="Roboto" pitchFamily="2" charset="0"/>
            </a:endParaRPr>
          </a:p>
        </p:txBody>
      </p:sp>
      <p:sp>
        <p:nvSpPr>
          <p:cNvPr id="6" name="Rectangle 5">
            <a:extLst>
              <a:ext uri="{FF2B5EF4-FFF2-40B4-BE49-F238E27FC236}">
                <a16:creationId xmlns:a16="http://schemas.microsoft.com/office/drawing/2014/main" id="{2C08AF75-CC0A-9740-88FE-CDDB56767FE1}"/>
              </a:ext>
            </a:extLst>
          </p:cNvPr>
          <p:cNvSpPr/>
          <p:nvPr/>
        </p:nvSpPr>
        <p:spPr>
          <a:xfrm>
            <a:off x="984562" y="5329930"/>
            <a:ext cx="8947632" cy="769441"/>
          </a:xfrm>
          <a:prstGeom prst="rect">
            <a:avLst/>
          </a:prstGeom>
        </p:spPr>
        <p:txBody>
          <a:bodyPr wrap="square">
            <a:spAutoFit/>
          </a:bodyPr>
          <a:lstStyle/>
          <a:p>
            <a:r>
              <a:rPr lang="en-GB" sz="1400" b="1" dirty="0">
                <a:solidFill>
                  <a:srgbClr val="000000"/>
                </a:solidFill>
                <a:latin typeface="Roboto" pitchFamily="2" charset="0"/>
                <a:ea typeface="Roboto" pitchFamily="2" charset="0"/>
              </a:rPr>
              <a:t>WILLIAMLANDAY.COM., 2021</a:t>
            </a:r>
            <a:r>
              <a:rPr lang="en-GB" sz="1400" dirty="0">
                <a:solidFill>
                  <a:srgbClr val="000000"/>
                </a:solidFill>
                <a:latin typeface="Roboto" pitchFamily="2" charset="0"/>
                <a:ea typeface="Roboto" pitchFamily="2" charset="0"/>
              </a:rPr>
              <a:t>. </a:t>
            </a:r>
            <a:r>
              <a:rPr lang="en-GB" sz="1400" i="1" dirty="0">
                <a:solidFill>
                  <a:srgbClr val="000000"/>
                </a:solidFill>
                <a:latin typeface="Roboto" pitchFamily="2" charset="0"/>
                <a:ea typeface="Roboto" pitchFamily="2" charset="0"/>
              </a:rPr>
              <a:t>How Writers Write: Graham Greene | William </a:t>
            </a:r>
            <a:r>
              <a:rPr lang="en-GB" sz="1400" i="1" dirty="0" err="1">
                <a:solidFill>
                  <a:srgbClr val="000000"/>
                </a:solidFill>
                <a:latin typeface="Roboto" pitchFamily="2" charset="0"/>
                <a:ea typeface="Roboto" pitchFamily="2" charset="0"/>
              </a:rPr>
              <a:t>Landay</a:t>
            </a:r>
            <a:r>
              <a:rPr lang="en-GB" sz="1400" dirty="0">
                <a:solidFill>
                  <a:srgbClr val="000000"/>
                </a:solidFill>
                <a:latin typeface="Roboto" pitchFamily="2" charset="0"/>
                <a:ea typeface="Roboto" pitchFamily="2" charset="0"/>
              </a:rPr>
              <a:t> [viewed 17 March 2021]. Available from: </a:t>
            </a:r>
            <a:r>
              <a:rPr lang="en-GB" sz="1400" dirty="0">
                <a:solidFill>
                  <a:srgbClr val="000000"/>
                </a:solidFill>
                <a:latin typeface="Roboto" pitchFamily="2" charset="0"/>
                <a:ea typeface="Roboto" pitchFamily="2" charset="0"/>
                <a:hlinkClick r:id="rId6"/>
              </a:rPr>
              <a:t>https://www.williamlanday.com/2009/07/08/how-writers-write-graham-greene/</a:t>
            </a:r>
            <a:r>
              <a:rPr lang="en-GB" sz="1400" dirty="0">
                <a:solidFill>
                  <a:srgbClr val="000000"/>
                </a:solidFill>
                <a:latin typeface="Roboto" pitchFamily="2" charset="0"/>
                <a:ea typeface="Roboto" pitchFamily="2" charset="0"/>
              </a:rPr>
              <a:t> </a:t>
            </a:r>
          </a:p>
          <a:p>
            <a:r>
              <a:rPr lang="en-GB" sz="1600" dirty="0">
                <a:solidFill>
                  <a:srgbClr val="000000"/>
                </a:solidFill>
                <a:latin typeface="Roboto" pitchFamily="2" charset="0"/>
                <a:ea typeface="Roboto" pitchFamily="2" charset="0"/>
              </a:rPr>
              <a:t>‌</a:t>
            </a:r>
            <a:endParaRPr lang="en-GB" sz="1600" b="0" i="0" dirty="0">
              <a:solidFill>
                <a:srgbClr val="000000"/>
              </a:solidFill>
              <a:effectLst/>
              <a:latin typeface="Roboto" pitchFamily="2" charset="0"/>
              <a:ea typeface="Roboto" pitchFamily="2" charset="0"/>
            </a:endParaRPr>
          </a:p>
        </p:txBody>
      </p:sp>
      <p:sp>
        <p:nvSpPr>
          <p:cNvPr id="8" name="TextBox 7">
            <a:extLst>
              <a:ext uri="{FF2B5EF4-FFF2-40B4-BE49-F238E27FC236}">
                <a16:creationId xmlns:a16="http://schemas.microsoft.com/office/drawing/2014/main" id="{BFFBB2C5-8D25-4BC2-021E-0F7521C2166E}"/>
              </a:ext>
            </a:extLst>
          </p:cNvPr>
          <p:cNvSpPr txBox="1"/>
          <p:nvPr/>
        </p:nvSpPr>
        <p:spPr>
          <a:xfrm>
            <a:off x="984562" y="684772"/>
            <a:ext cx="6411350" cy="523220"/>
          </a:xfrm>
          <a:prstGeom prst="rect">
            <a:avLst/>
          </a:prstGeom>
          <a:noFill/>
        </p:spPr>
        <p:txBody>
          <a:bodyPr wrap="square">
            <a:spAutoFit/>
          </a:bodyPr>
          <a:lstStyle/>
          <a:p>
            <a:r>
              <a:rPr lang="en-GB" sz="1400" b="1" dirty="0">
                <a:effectLst/>
                <a:latin typeface="Trebuchet MS" panose="020B0603020202020204" pitchFamily="34" charset="0"/>
              </a:rPr>
              <a:t>DIDION, J., 2021. </a:t>
            </a:r>
            <a:r>
              <a:rPr lang="en-GB" sz="1400" i="1" dirty="0">
                <a:effectLst/>
                <a:latin typeface="Trebuchet MS" panose="020B0603020202020204" pitchFamily="34" charset="0"/>
              </a:rPr>
              <a:t>Joan Didion: Why I Write</a:t>
            </a:r>
            <a:r>
              <a:rPr lang="en-GB" sz="1400" dirty="0">
                <a:effectLst/>
                <a:latin typeface="Trebuchet MS" panose="020B0603020202020204" pitchFamily="34" charset="0"/>
              </a:rPr>
              <a:t> [viewed 28 June 2023]. Available from: </a:t>
            </a:r>
            <a:r>
              <a:rPr lang="en-GB" sz="1400" dirty="0">
                <a:effectLst/>
                <a:latin typeface="Trebuchet MS" panose="020B0603020202020204" pitchFamily="34" charset="0"/>
                <a:hlinkClick r:id="rId7"/>
              </a:rPr>
              <a:t>https://lithub.com/joan-didion-why-i-write/</a:t>
            </a:r>
            <a:r>
              <a:rPr lang="en-GB" sz="1400" dirty="0">
                <a:effectLst/>
                <a:latin typeface="Trebuchet MS" panose="020B0603020202020204" pitchFamily="34" charset="0"/>
              </a:rPr>
              <a:t> </a:t>
            </a:r>
          </a:p>
        </p:txBody>
      </p:sp>
      <p:sp>
        <p:nvSpPr>
          <p:cNvPr id="10" name="TextBox 9">
            <a:extLst>
              <a:ext uri="{FF2B5EF4-FFF2-40B4-BE49-F238E27FC236}">
                <a16:creationId xmlns:a16="http://schemas.microsoft.com/office/drawing/2014/main" id="{F8D4CE11-4B02-7AE2-CCFF-7931AA16CD14}"/>
              </a:ext>
            </a:extLst>
          </p:cNvPr>
          <p:cNvSpPr txBox="1"/>
          <p:nvPr/>
        </p:nvSpPr>
        <p:spPr>
          <a:xfrm>
            <a:off x="984562" y="3778426"/>
            <a:ext cx="9981026" cy="523220"/>
          </a:xfrm>
          <a:prstGeom prst="rect">
            <a:avLst/>
          </a:prstGeom>
          <a:noFill/>
        </p:spPr>
        <p:txBody>
          <a:bodyPr wrap="square">
            <a:spAutoFit/>
          </a:bodyPr>
          <a:lstStyle/>
          <a:p>
            <a:r>
              <a:rPr lang="en-GB" sz="1400" b="1" dirty="0">
                <a:latin typeface="Trebuchet MS" panose="020B0603020202020204" pitchFamily="34" charset="0"/>
              </a:rPr>
              <a:t>TEMPLE, E., 2019. </a:t>
            </a:r>
            <a:r>
              <a:rPr lang="en-GB" sz="1400" dirty="0">
                <a:latin typeface="Trebuchet MS" panose="020B0603020202020204" pitchFamily="34" charset="0"/>
              </a:rPr>
              <a:t>‘You Don’t Know Anything.’ And Other Writing Advice from Toni Morrison [viewed 28 June 2023]. Available from: </a:t>
            </a:r>
            <a:r>
              <a:rPr lang="en-GB" sz="1400" dirty="0">
                <a:latin typeface="Trebuchet MS" panose="020B0603020202020204" pitchFamily="34" charset="0"/>
                <a:hlinkClick r:id="rId8"/>
              </a:rPr>
              <a:t>https://lithub.com/you-dont-know-anything-and-other-writing-advice-from-toni-morrison/</a:t>
            </a:r>
            <a:r>
              <a:rPr lang="en-GB" sz="1400" dirty="0">
                <a:latin typeface="Trebuchet MS" panose="020B0603020202020204" pitchFamily="34" charset="0"/>
              </a:rPr>
              <a:t> </a:t>
            </a:r>
          </a:p>
        </p:txBody>
      </p:sp>
    </p:spTree>
    <p:extLst>
      <p:ext uri="{BB962C8B-B14F-4D97-AF65-F5344CB8AC3E}">
        <p14:creationId xmlns:p14="http://schemas.microsoft.com/office/powerpoint/2010/main" val="1661842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C686-93CB-28AE-492B-320681ECDD57}"/>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59880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3C5B89-ADD3-5341-92FF-E903083EAE2C}"/>
              </a:ext>
            </a:extLst>
          </p:cNvPr>
          <p:cNvSpPr/>
          <p:nvPr/>
        </p:nvSpPr>
        <p:spPr>
          <a:xfrm>
            <a:off x="855394" y="4533603"/>
            <a:ext cx="10917506" cy="1200329"/>
          </a:xfrm>
          <a:prstGeom prst="rect">
            <a:avLst/>
          </a:prstGeom>
        </p:spPr>
        <p:txBody>
          <a:bodyPr wrap="square">
            <a:spAutoFit/>
          </a:bodyPr>
          <a:lstStyle/>
          <a:p>
            <a:r>
              <a:rPr lang="en-GB" sz="2400" dirty="0">
                <a:solidFill>
                  <a:schemeClr val="bg1"/>
                </a:solidFill>
                <a:latin typeface="Roboto" pitchFamily="2" charset="0"/>
              </a:rPr>
              <a:t>Understand what it means to communicate with clarity. Although will focus on the academic style of writing, the basic tenets can be applied to any form of authoritative writing (e.g., emails, proposals, CVs and Linked in Profiles).</a:t>
            </a:r>
            <a:endParaRPr lang="en-GB" sz="2400" b="0" i="0" dirty="0">
              <a:solidFill>
                <a:schemeClr val="bg1"/>
              </a:solidFill>
              <a:effectLst/>
              <a:latin typeface="Roboto" pitchFamily="2" charset="0"/>
            </a:endParaRPr>
          </a:p>
        </p:txBody>
      </p:sp>
      <p:sp>
        <p:nvSpPr>
          <p:cNvPr id="4" name="Rectangle 3">
            <a:extLst>
              <a:ext uri="{FF2B5EF4-FFF2-40B4-BE49-F238E27FC236}">
                <a16:creationId xmlns:a16="http://schemas.microsoft.com/office/drawing/2014/main" id="{DC4F9A77-1C4D-F849-8A47-7AD1B1145476}"/>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A69860D-82D4-1C40-A044-AA614CEFF9CF}"/>
              </a:ext>
            </a:extLst>
          </p:cNvPr>
          <p:cNvSpPr/>
          <p:nvPr/>
        </p:nvSpPr>
        <p:spPr>
          <a:xfrm>
            <a:off x="489634" y="83144"/>
            <a:ext cx="4413388" cy="830997"/>
          </a:xfrm>
          <a:prstGeom prst="rect">
            <a:avLst/>
          </a:prstGeom>
        </p:spPr>
        <p:txBody>
          <a:bodyPr wrap="none">
            <a:spAutoFit/>
          </a:bodyPr>
          <a:lstStyle/>
          <a:p>
            <a:r>
              <a:rPr lang="en-GB" sz="4800" i="0" dirty="0">
                <a:solidFill>
                  <a:schemeClr val="bg1"/>
                </a:solidFill>
                <a:effectLst/>
                <a:latin typeface="Impact" panose="020B0806030902050204" pitchFamily="34" charset="0"/>
              </a:rPr>
              <a:t>THIS WEEK’S  AIM </a:t>
            </a:r>
          </a:p>
        </p:txBody>
      </p:sp>
      <p:sp>
        <p:nvSpPr>
          <p:cNvPr id="2" name="Rectangle 1">
            <a:extLst>
              <a:ext uri="{FF2B5EF4-FFF2-40B4-BE49-F238E27FC236}">
                <a16:creationId xmlns:a16="http://schemas.microsoft.com/office/drawing/2014/main" id="{450BEB6B-C0CB-864C-9149-D65C49C377E3}"/>
              </a:ext>
            </a:extLst>
          </p:cNvPr>
          <p:cNvSpPr/>
          <p:nvPr/>
        </p:nvSpPr>
        <p:spPr>
          <a:xfrm>
            <a:off x="855394" y="1539925"/>
            <a:ext cx="10243136" cy="2585323"/>
          </a:xfrm>
          <a:prstGeom prst="rect">
            <a:avLst/>
          </a:prstGeom>
        </p:spPr>
        <p:txBody>
          <a:bodyPr wrap="square">
            <a:spAutoFit/>
          </a:bodyPr>
          <a:lstStyle/>
          <a:p>
            <a:r>
              <a:rPr lang="en-GB" sz="5400" b="1" dirty="0">
                <a:solidFill>
                  <a:schemeClr val="bg1"/>
                </a:solidFill>
                <a:latin typeface="Roboto" pitchFamily="2" charset="0"/>
              </a:rPr>
              <a:t>How can I construct, clear and concise, written academic arguments?</a:t>
            </a:r>
          </a:p>
        </p:txBody>
      </p:sp>
    </p:spTree>
    <p:extLst>
      <p:ext uri="{BB962C8B-B14F-4D97-AF65-F5344CB8AC3E}">
        <p14:creationId xmlns:p14="http://schemas.microsoft.com/office/powerpoint/2010/main" val="2064454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F97F0E-2129-8A4E-BD28-24B1890C5A4A}"/>
              </a:ext>
            </a:extLst>
          </p:cNvPr>
          <p:cNvSpPr/>
          <p:nvPr/>
        </p:nvSpPr>
        <p:spPr>
          <a:xfrm>
            <a:off x="520566" y="1183558"/>
            <a:ext cx="11223893" cy="830997"/>
          </a:xfrm>
          <a:prstGeom prst="rect">
            <a:avLst/>
          </a:prstGeom>
        </p:spPr>
        <p:txBody>
          <a:bodyPr wrap="square">
            <a:spAutoFit/>
          </a:bodyPr>
          <a:lstStyle/>
          <a:p>
            <a:r>
              <a:rPr lang="en-GB" sz="2400" dirty="0">
                <a:solidFill>
                  <a:schemeClr val="bg1"/>
                </a:solidFill>
                <a:latin typeface="Roboto" pitchFamily="2" charset="0"/>
              </a:rPr>
              <a:t>Primarily, in your day-to-day life, you will be exposed to different flavours of journalistic writing (e.g. news, blogs and advertising copy). </a:t>
            </a:r>
            <a:endParaRPr lang="en-GB" sz="2400" b="0" i="0" dirty="0">
              <a:solidFill>
                <a:schemeClr val="bg1"/>
              </a:solidFill>
              <a:effectLst/>
              <a:latin typeface="Roboto" pitchFamily="2" charset="0"/>
            </a:endParaRPr>
          </a:p>
        </p:txBody>
      </p:sp>
      <p:sp>
        <p:nvSpPr>
          <p:cNvPr id="4" name="Rectangle 3">
            <a:extLst>
              <a:ext uri="{FF2B5EF4-FFF2-40B4-BE49-F238E27FC236}">
                <a16:creationId xmlns:a16="http://schemas.microsoft.com/office/drawing/2014/main" id="{8F426692-050B-9D40-88E2-23FAFAECCFE5}"/>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6B0FFB2-E325-A542-A1FA-677FF24455ED}"/>
              </a:ext>
            </a:extLst>
          </p:cNvPr>
          <p:cNvSpPr/>
          <p:nvPr/>
        </p:nvSpPr>
        <p:spPr>
          <a:xfrm>
            <a:off x="489634" y="83144"/>
            <a:ext cx="4850302" cy="830997"/>
          </a:xfrm>
          <a:prstGeom prst="rect">
            <a:avLst/>
          </a:prstGeom>
        </p:spPr>
        <p:txBody>
          <a:bodyPr wrap="none">
            <a:spAutoFit/>
          </a:bodyPr>
          <a:lstStyle/>
          <a:p>
            <a:r>
              <a:rPr lang="en-GB" sz="4800" dirty="0">
                <a:solidFill>
                  <a:schemeClr val="bg1"/>
                </a:solidFill>
                <a:latin typeface="Impact" panose="020B0806030902050204" pitchFamily="34" charset="0"/>
              </a:rPr>
              <a:t>STYLES OF WRITING</a:t>
            </a:r>
          </a:p>
        </p:txBody>
      </p:sp>
      <p:pic>
        <p:nvPicPr>
          <p:cNvPr id="6" name="Picture 5" descr="A picture containing text, grass, outdoor, sign&#10;&#10;Description automatically generated">
            <a:extLst>
              <a:ext uri="{FF2B5EF4-FFF2-40B4-BE49-F238E27FC236}">
                <a16:creationId xmlns:a16="http://schemas.microsoft.com/office/drawing/2014/main" id="{D2B453AE-1504-5C4F-8C0B-3545BCB828A4}"/>
              </a:ext>
            </a:extLst>
          </p:cNvPr>
          <p:cNvPicPr>
            <a:picLocks noChangeAspect="1"/>
          </p:cNvPicPr>
          <p:nvPr/>
        </p:nvPicPr>
        <p:blipFill rotWithShape="1">
          <a:blip r:embed="rId3"/>
          <a:srcRect t="8534" b="34000"/>
          <a:stretch/>
        </p:blipFill>
        <p:spPr>
          <a:xfrm>
            <a:off x="1131357" y="2203703"/>
            <a:ext cx="9929286" cy="4361689"/>
          </a:xfrm>
          <a:prstGeom prst="rect">
            <a:avLst/>
          </a:prstGeom>
        </p:spPr>
      </p:pic>
    </p:spTree>
    <p:extLst>
      <p:ext uri="{BB962C8B-B14F-4D97-AF65-F5344CB8AC3E}">
        <p14:creationId xmlns:p14="http://schemas.microsoft.com/office/powerpoint/2010/main" val="283818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F97F0E-2129-8A4E-BD28-24B1890C5A4A}"/>
              </a:ext>
            </a:extLst>
          </p:cNvPr>
          <p:cNvSpPr/>
          <p:nvPr/>
        </p:nvSpPr>
        <p:spPr>
          <a:xfrm>
            <a:off x="566929" y="1568749"/>
            <a:ext cx="5565584" cy="3416320"/>
          </a:xfrm>
          <a:prstGeom prst="rect">
            <a:avLst/>
          </a:prstGeom>
        </p:spPr>
        <p:txBody>
          <a:bodyPr wrap="square">
            <a:spAutoFit/>
          </a:bodyPr>
          <a:lstStyle/>
          <a:p>
            <a:r>
              <a:rPr lang="en-GB" sz="2400" dirty="0">
                <a:solidFill>
                  <a:schemeClr val="bg1"/>
                </a:solidFill>
                <a:latin typeface="Roboto" pitchFamily="2" charset="0"/>
              </a:rPr>
              <a:t>This styled of writing uses short punchy sentences and paragraphs. </a:t>
            </a:r>
          </a:p>
          <a:p>
            <a:endParaRPr lang="en-GB" sz="2400" dirty="0">
              <a:solidFill>
                <a:schemeClr val="bg1"/>
              </a:solidFill>
              <a:latin typeface="Roboto" pitchFamily="2" charset="0"/>
            </a:endParaRPr>
          </a:p>
          <a:p>
            <a:r>
              <a:rPr lang="en-GB" sz="2400" dirty="0">
                <a:solidFill>
                  <a:schemeClr val="bg1"/>
                </a:solidFill>
                <a:latin typeface="Roboto" pitchFamily="2" charset="0"/>
              </a:rPr>
              <a:t>The goals is to draw the readers in with attention grabbing titles, images and headlines. You'll often find that the paragraphs and sentences used are short and punchy - to quickly convey information. </a:t>
            </a:r>
            <a:endParaRPr lang="en-GB" sz="2400" b="0" i="0" dirty="0">
              <a:solidFill>
                <a:schemeClr val="bg1"/>
              </a:solidFill>
              <a:effectLst/>
              <a:latin typeface="Roboto" pitchFamily="2" charset="0"/>
            </a:endParaRPr>
          </a:p>
        </p:txBody>
      </p:sp>
      <p:sp>
        <p:nvSpPr>
          <p:cNvPr id="4" name="Rectangle 3">
            <a:extLst>
              <a:ext uri="{FF2B5EF4-FFF2-40B4-BE49-F238E27FC236}">
                <a16:creationId xmlns:a16="http://schemas.microsoft.com/office/drawing/2014/main" id="{8F426692-050B-9D40-88E2-23FAFAECCFE5}"/>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6B0FFB2-E325-A542-A1FA-677FF24455ED}"/>
              </a:ext>
            </a:extLst>
          </p:cNvPr>
          <p:cNvSpPr/>
          <p:nvPr/>
        </p:nvSpPr>
        <p:spPr>
          <a:xfrm>
            <a:off x="489634" y="83144"/>
            <a:ext cx="4850302" cy="830997"/>
          </a:xfrm>
          <a:prstGeom prst="rect">
            <a:avLst/>
          </a:prstGeom>
        </p:spPr>
        <p:txBody>
          <a:bodyPr wrap="none">
            <a:spAutoFit/>
          </a:bodyPr>
          <a:lstStyle/>
          <a:p>
            <a:r>
              <a:rPr lang="en-GB" sz="4800" dirty="0">
                <a:solidFill>
                  <a:schemeClr val="bg1"/>
                </a:solidFill>
                <a:latin typeface="Impact" panose="020B0806030902050204" pitchFamily="34" charset="0"/>
              </a:rPr>
              <a:t>STYLES OF WRITING</a:t>
            </a:r>
          </a:p>
        </p:txBody>
      </p:sp>
      <p:pic>
        <p:nvPicPr>
          <p:cNvPr id="6" name="Picture 5" descr="A picture containing text, newspaper&#10;&#10;Description automatically generated">
            <a:extLst>
              <a:ext uri="{FF2B5EF4-FFF2-40B4-BE49-F238E27FC236}">
                <a16:creationId xmlns:a16="http://schemas.microsoft.com/office/drawing/2014/main" id="{FBECA91D-F5F2-2F4D-A029-9CF43212A700}"/>
              </a:ext>
            </a:extLst>
          </p:cNvPr>
          <p:cNvPicPr>
            <a:picLocks noChangeAspect="1"/>
          </p:cNvPicPr>
          <p:nvPr/>
        </p:nvPicPr>
        <p:blipFill>
          <a:blip r:embed="rId3"/>
          <a:stretch>
            <a:fillRect/>
          </a:stretch>
        </p:blipFill>
        <p:spPr>
          <a:xfrm>
            <a:off x="6548560" y="449228"/>
            <a:ext cx="4963735" cy="6189927"/>
          </a:xfrm>
          <a:prstGeom prst="rect">
            <a:avLst/>
          </a:prstGeom>
        </p:spPr>
      </p:pic>
      <p:pic>
        <p:nvPicPr>
          <p:cNvPr id="9" name="Picture 8" descr="A picture containing text, newspaper&#10;&#10;Description automatically generated">
            <a:extLst>
              <a:ext uri="{FF2B5EF4-FFF2-40B4-BE49-F238E27FC236}">
                <a16:creationId xmlns:a16="http://schemas.microsoft.com/office/drawing/2014/main" id="{58754777-3A62-C64C-BD77-87E0846B6B9F}"/>
              </a:ext>
            </a:extLst>
          </p:cNvPr>
          <p:cNvPicPr>
            <a:picLocks noChangeAspect="1"/>
          </p:cNvPicPr>
          <p:nvPr/>
        </p:nvPicPr>
        <p:blipFill>
          <a:blip r:embed="rId4"/>
          <a:stretch>
            <a:fillRect/>
          </a:stretch>
        </p:blipFill>
        <p:spPr>
          <a:xfrm>
            <a:off x="6563253" y="472641"/>
            <a:ext cx="4934348" cy="6189927"/>
          </a:xfrm>
          <a:prstGeom prst="rect">
            <a:avLst/>
          </a:prstGeom>
        </p:spPr>
      </p:pic>
    </p:spTree>
    <p:extLst>
      <p:ext uri="{BB962C8B-B14F-4D97-AF65-F5344CB8AC3E}">
        <p14:creationId xmlns:p14="http://schemas.microsoft.com/office/powerpoint/2010/main" val="37270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F6D3DD-37C0-2842-BF8C-8A4529B8C526}"/>
              </a:ext>
            </a:extLst>
          </p:cNvPr>
          <p:cNvSpPr/>
          <p:nvPr/>
        </p:nvSpPr>
        <p:spPr>
          <a:xfrm>
            <a:off x="715386" y="2423582"/>
            <a:ext cx="10834254" cy="2800767"/>
          </a:xfrm>
          <a:prstGeom prst="rect">
            <a:avLst/>
          </a:prstGeom>
        </p:spPr>
        <p:txBody>
          <a:bodyPr wrap="square">
            <a:spAutoFit/>
          </a:bodyPr>
          <a:lstStyle/>
          <a:p>
            <a:r>
              <a:rPr lang="en-GB" sz="4400" i="1" dirty="0">
                <a:solidFill>
                  <a:schemeClr val="bg1"/>
                </a:solidFill>
                <a:latin typeface="Roboto" pitchFamily="2" charset="0"/>
              </a:rPr>
              <a:t>As Australia prepares to begin the rollout of Covid-19 vaccines, state health departments, including SA Health and Queensland Health, were unable to post.</a:t>
            </a:r>
            <a:endParaRPr lang="en-US" sz="4400" i="1" dirty="0">
              <a:solidFill>
                <a:schemeClr val="bg1"/>
              </a:solidFill>
            </a:endParaRPr>
          </a:p>
        </p:txBody>
      </p:sp>
      <p:sp>
        <p:nvSpPr>
          <p:cNvPr id="4" name="Rectangle 3">
            <a:extLst>
              <a:ext uri="{FF2B5EF4-FFF2-40B4-BE49-F238E27FC236}">
                <a16:creationId xmlns:a16="http://schemas.microsoft.com/office/drawing/2014/main" id="{8F426692-050B-9D40-88E2-23FAFAECCFE5}"/>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6B0FFB2-E325-A542-A1FA-677FF24455ED}"/>
              </a:ext>
            </a:extLst>
          </p:cNvPr>
          <p:cNvSpPr/>
          <p:nvPr/>
        </p:nvSpPr>
        <p:spPr>
          <a:xfrm>
            <a:off x="489634" y="83144"/>
            <a:ext cx="4850302" cy="830997"/>
          </a:xfrm>
          <a:prstGeom prst="rect">
            <a:avLst/>
          </a:prstGeom>
        </p:spPr>
        <p:txBody>
          <a:bodyPr wrap="none">
            <a:spAutoFit/>
          </a:bodyPr>
          <a:lstStyle/>
          <a:p>
            <a:r>
              <a:rPr lang="en-GB" sz="4800" dirty="0">
                <a:solidFill>
                  <a:schemeClr val="bg1"/>
                </a:solidFill>
                <a:latin typeface="Impact" panose="020B0806030902050204" pitchFamily="34" charset="0"/>
              </a:rPr>
              <a:t>STYLES OF WRITING</a:t>
            </a:r>
          </a:p>
        </p:txBody>
      </p:sp>
      <p:sp>
        <p:nvSpPr>
          <p:cNvPr id="6" name="Rectangle 5">
            <a:extLst>
              <a:ext uri="{FF2B5EF4-FFF2-40B4-BE49-F238E27FC236}">
                <a16:creationId xmlns:a16="http://schemas.microsoft.com/office/drawing/2014/main" id="{493A2950-5AE7-FF40-8F8E-30F51229BAB6}"/>
              </a:ext>
            </a:extLst>
          </p:cNvPr>
          <p:cNvSpPr/>
          <p:nvPr/>
        </p:nvSpPr>
        <p:spPr>
          <a:xfrm>
            <a:off x="715386" y="1633651"/>
            <a:ext cx="10357998" cy="461665"/>
          </a:xfrm>
          <a:prstGeom prst="rect">
            <a:avLst/>
          </a:prstGeom>
        </p:spPr>
        <p:txBody>
          <a:bodyPr wrap="square">
            <a:spAutoFit/>
          </a:bodyPr>
          <a:lstStyle/>
          <a:p>
            <a:r>
              <a:rPr lang="en-GB" sz="2400" dirty="0">
                <a:solidFill>
                  <a:schemeClr val="bg1"/>
                </a:solidFill>
                <a:latin typeface="Roboto" pitchFamily="2" charset="0"/>
              </a:rPr>
              <a:t>For instance, it is common to see one sentence paragraphs</a:t>
            </a:r>
            <a:r>
              <a:rPr lang="en-GB" dirty="0">
                <a:solidFill>
                  <a:schemeClr val="bg1"/>
                </a:solidFill>
                <a:latin typeface="Roboto" pitchFamily="2" charset="0"/>
              </a:rPr>
              <a:t>:</a:t>
            </a:r>
            <a:endParaRPr lang="en-US" dirty="0">
              <a:solidFill>
                <a:schemeClr val="bg1"/>
              </a:solidFill>
            </a:endParaRPr>
          </a:p>
        </p:txBody>
      </p:sp>
    </p:spTree>
    <p:extLst>
      <p:ext uri="{BB962C8B-B14F-4D97-AF65-F5344CB8AC3E}">
        <p14:creationId xmlns:p14="http://schemas.microsoft.com/office/powerpoint/2010/main" val="4196995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A picture containing building, outdoor, brick, building material&#10;&#10;Description automatically generated">
            <a:extLst>
              <a:ext uri="{FF2B5EF4-FFF2-40B4-BE49-F238E27FC236}">
                <a16:creationId xmlns:a16="http://schemas.microsoft.com/office/drawing/2014/main" id="{7CE23A24-A720-4244-A75A-56FDD3BED67C}"/>
              </a:ext>
            </a:extLst>
          </p:cNvPr>
          <p:cNvPicPr>
            <a:picLocks noChangeAspect="1"/>
          </p:cNvPicPr>
          <p:nvPr/>
        </p:nvPicPr>
        <p:blipFill>
          <a:blip r:embed="rId3"/>
          <a:stretch>
            <a:fillRect/>
          </a:stretch>
        </p:blipFill>
        <p:spPr>
          <a:xfrm>
            <a:off x="7048500" y="0"/>
            <a:ext cx="5143500" cy="6858000"/>
          </a:xfrm>
          <a:prstGeom prst="rect">
            <a:avLst/>
          </a:prstGeom>
        </p:spPr>
      </p:pic>
      <p:sp>
        <p:nvSpPr>
          <p:cNvPr id="2" name="Rectangle 1">
            <a:extLst>
              <a:ext uri="{FF2B5EF4-FFF2-40B4-BE49-F238E27FC236}">
                <a16:creationId xmlns:a16="http://schemas.microsoft.com/office/drawing/2014/main" id="{F4A6BC51-C77D-534A-926A-E60A0C19E696}"/>
              </a:ext>
            </a:extLst>
          </p:cNvPr>
          <p:cNvSpPr/>
          <p:nvPr/>
        </p:nvSpPr>
        <p:spPr>
          <a:xfrm>
            <a:off x="489634" y="1373677"/>
            <a:ext cx="6186297" cy="3508653"/>
          </a:xfrm>
          <a:prstGeom prst="rect">
            <a:avLst/>
          </a:prstGeom>
        </p:spPr>
        <p:txBody>
          <a:bodyPr wrap="square">
            <a:spAutoFit/>
          </a:bodyPr>
          <a:lstStyle/>
          <a:p>
            <a:r>
              <a:rPr lang="en-GB" sz="2800" b="1" i="1" dirty="0">
                <a:solidFill>
                  <a:schemeClr val="bg1"/>
                </a:solidFill>
                <a:latin typeface="Roboto" pitchFamily="2" charset="0"/>
              </a:rPr>
              <a:t>If you liken writing, to building a house - paragraphs would be the building bricks. </a:t>
            </a:r>
            <a:br>
              <a:rPr lang="en-GB" dirty="0">
                <a:solidFill>
                  <a:schemeClr val="bg1"/>
                </a:solidFill>
                <a:latin typeface="Roboto" pitchFamily="2" charset="0"/>
              </a:rPr>
            </a:br>
            <a:br>
              <a:rPr lang="en-GB" dirty="0">
                <a:solidFill>
                  <a:schemeClr val="bg1"/>
                </a:solidFill>
                <a:latin typeface="Roboto" pitchFamily="2" charset="0"/>
              </a:rPr>
            </a:br>
            <a:r>
              <a:rPr lang="en-GB" sz="2400" dirty="0">
                <a:solidFill>
                  <a:schemeClr val="bg1"/>
                </a:solidFill>
                <a:latin typeface="Roboto" pitchFamily="2" charset="0"/>
              </a:rPr>
              <a:t>When crafting your writing they act as the key unit of composition. So, you may have gathered that the paragraph is one of the most important tools in your writing arsenal. </a:t>
            </a:r>
          </a:p>
        </p:txBody>
      </p:sp>
      <p:sp>
        <p:nvSpPr>
          <p:cNvPr id="3" name="Rectangle 2">
            <a:extLst>
              <a:ext uri="{FF2B5EF4-FFF2-40B4-BE49-F238E27FC236}">
                <a16:creationId xmlns:a16="http://schemas.microsoft.com/office/drawing/2014/main" id="{4D1F39BF-5DF5-7F4F-8DC8-8BB3EC84DBAE}"/>
              </a:ext>
            </a:extLst>
          </p:cNvPr>
          <p:cNvSpPr/>
          <p:nvPr/>
        </p:nvSpPr>
        <p:spPr>
          <a:xfrm>
            <a:off x="699656" y="5991690"/>
            <a:ext cx="245580" cy="369332"/>
          </a:xfrm>
          <a:prstGeom prst="rect">
            <a:avLst/>
          </a:prstGeom>
        </p:spPr>
        <p:txBody>
          <a:bodyPr wrap="none">
            <a:spAutoFit/>
          </a:bodyPr>
          <a:lstStyle/>
          <a:p>
            <a:r>
              <a:rPr lang="en-GB" dirty="0">
                <a:solidFill>
                  <a:srgbClr val="808080"/>
                </a:solidFill>
                <a:latin typeface="Roboto" pitchFamily="2" charset="0"/>
              </a:rPr>
              <a:t>.</a:t>
            </a:r>
            <a:endParaRPr lang="en-US" dirty="0"/>
          </a:p>
        </p:txBody>
      </p:sp>
      <p:sp>
        <p:nvSpPr>
          <p:cNvPr id="4" name="Rectangle 3">
            <a:extLst>
              <a:ext uri="{FF2B5EF4-FFF2-40B4-BE49-F238E27FC236}">
                <a16:creationId xmlns:a16="http://schemas.microsoft.com/office/drawing/2014/main" id="{C3B80E77-E9EB-B64D-BE6F-44CA80D6ABA7}"/>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6F7579A-604D-AC4A-8C20-80F28408AE4A}"/>
              </a:ext>
            </a:extLst>
          </p:cNvPr>
          <p:cNvSpPr/>
          <p:nvPr/>
        </p:nvSpPr>
        <p:spPr>
          <a:xfrm>
            <a:off x="489634" y="83144"/>
            <a:ext cx="5166799" cy="830997"/>
          </a:xfrm>
          <a:prstGeom prst="rect">
            <a:avLst/>
          </a:prstGeom>
        </p:spPr>
        <p:txBody>
          <a:bodyPr wrap="none">
            <a:spAutoFit/>
          </a:bodyPr>
          <a:lstStyle/>
          <a:p>
            <a:r>
              <a:rPr lang="en-GB" sz="4800" b="1" dirty="0">
                <a:solidFill>
                  <a:schemeClr val="bg1"/>
                </a:solidFill>
                <a:latin typeface="Roboto" pitchFamily="2" charset="0"/>
              </a:rPr>
              <a:t>THE PARAGRAPH</a:t>
            </a:r>
          </a:p>
        </p:txBody>
      </p:sp>
    </p:spTree>
    <p:extLst>
      <p:ext uri="{BB962C8B-B14F-4D97-AF65-F5344CB8AC3E}">
        <p14:creationId xmlns:p14="http://schemas.microsoft.com/office/powerpoint/2010/main" val="83634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A6BC51-C77D-534A-926A-E60A0C19E696}"/>
              </a:ext>
            </a:extLst>
          </p:cNvPr>
          <p:cNvSpPr/>
          <p:nvPr/>
        </p:nvSpPr>
        <p:spPr>
          <a:xfrm>
            <a:off x="650438" y="1350043"/>
            <a:ext cx="6765346" cy="2246769"/>
          </a:xfrm>
          <a:prstGeom prst="rect">
            <a:avLst/>
          </a:prstGeom>
        </p:spPr>
        <p:txBody>
          <a:bodyPr wrap="square">
            <a:spAutoFit/>
          </a:bodyPr>
          <a:lstStyle/>
          <a:p>
            <a:r>
              <a:rPr lang="en-GB" sz="2800" dirty="0">
                <a:solidFill>
                  <a:schemeClr val="bg1"/>
                </a:solidFill>
                <a:latin typeface="Roboto" pitchFamily="2" charset="0"/>
              </a:rPr>
              <a:t>Many people make some fundamental mistakes; however, this can easily be avoided. Unlike much of the English language, paragraphs follow a very simple rule:</a:t>
            </a:r>
            <a:endParaRPr lang="en-GB" sz="2800" b="0" i="0" dirty="0">
              <a:solidFill>
                <a:schemeClr val="bg1"/>
              </a:solidFill>
              <a:effectLst/>
              <a:latin typeface="Roboto" pitchFamily="2" charset="0"/>
            </a:endParaRPr>
          </a:p>
        </p:txBody>
      </p:sp>
      <p:sp>
        <p:nvSpPr>
          <p:cNvPr id="3" name="Rectangle 2">
            <a:extLst>
              <a:ext uri="{FF2B5EF4-FFF2-40B4-BE49-F238E27FC236}">
                <a16:creationId xmlns:a16="http://schemas.microsoft.com/office/drawing/2014/main" id="{4D1F39BF-5DF5-7F4F-8DC8-8BB3EC84DBAE}"/>
              </a:ext>
            </a:extLst>
          </p:cNvPr>
          <p:cNvSpPr/>
          <p:nvPr/>
        </p:nvSpPr>
        <p:spPr>
          <a:xfrm>
            <a:off x="650438" y="4214757"/>
            <a:ext cx="6765346" cy="1569660"/>
          </a:xfrm>
          <a:prstGeom prst="rect">
            <a:avLst/>
          </a:prstGeom>
        </p:spPr>
        <p:txBody>
          <a:bodyPr wrap="square">
            <a:spAutoFit/>
          </a:bodyPr>
          <a:lstStyle/>
          <a:p>
            <a:r>
              <a:rPr lang="en-GB" sz="4800" b="1" i="1" dirty="0">
                <a:solidFill>
                  <a:schemeClr val="bg1"/>
                </a:solidFill>
                <a:latin typeface="Roboto" pitchFamily="2" charset="0"/>
              </a:rPr>
              <a:t>Each paragraph consists of a single idea</a:t>
            </a:r>
            <a:r>
              <a:rPr lang="en-GB" sz="4400" b="1" i="1" dirty="0">
                <a:solidFill>
                  <a:schemeClr val="bg1"/>
                </a:solidFill>
                <a:latin typeface="Roboto" pitchFamily="2" charset="0"/>
              </a:rPr>
              <a:t>.</a:t>
            </a:r>
            <a:endParaRPr lang="en-US" sz="4400" b="1" i="1" dirty="0">
              <a:solidFill>
                <a:schemeClr val="bg1"/>
              </a:solidFill>
            </a:endParaRPr>
          </a:p>
        </p:txBody>
      </p:sp>
      <p:pic>
        <p:nvPicPr>
          <p:cNvPr id="9" name="Picture 8" descr="A hand holding a light bulb&#10;&#10;Description automatically generated">
            <a:extLst>
              <a:ext uri="{FF2B5EF4-FFF2-40B4-BE49-F238E27FC236}">
                <a16:creationId xmlns:a16="http://schemas.microsoft.com/office/drawing/2014/main" id="{51190A85-1C33-AB49-96EB-AE14A5601931}"/>
              </a:ext>
            </a:extLst>
          </p:cNvPr>
          <p:cNvPicPr>
            <a:picLocks noChangeAspect="1"/>
          </p:cNvPicPr>
          <p:nvPr/>
        </p:nvPicPr>
        <p:blipFill rotWithShape="1">
          <a:blip r:embed="rId3"/>
          <a:srcRect l="14621" r="18399" b="41902"/>
          <a:stretch/>
        </p:blipFill>
        <p:spPr>
          <a:xfrm>
            <a:off x="7685314" y="994410"/>
            <a:ext cx="4506686" cy="5863590"/>
          </a:xfrm>
          <a:prstGeom prst="rect">
            <a:avLst/>
          </a:prstGeom>
        </p:spPr>
      </p:pic>
      <p:sp>
        <p:nvSpPr>
          <p:cNvPr id="4" name="Rectangle 3">
            <a:extLst>
              <a:ext uri="{FF2B5EF4-FFF2-40B4-BE49-F238E27FC236}">
                <a16:creationId xmlns:a16="http://schemas.microsoft.com/office/drawing/2014/main" id="{C3B80E77-E9EB-B64D-BE6F-44CA80D6ABA7}"/>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6F7579A-604D-AC4A-8C20-80F28408AE4A}"/>
              </a:ext>
            </a:extLst>
          </p:cNvPr>
          <p:cNvSpPr/>
          <p:nvPr/>
        </p:nvSpPr>
        <p:spPr>
          <a:xfrm>
            <a:off x="489634" y="83144"/>
            <a:ext cx="5166799" cy="830997"/>
          </a:xfrm>
          <a:prstGeom prst="rect">
            <a:avLst/>
          </a:prstGeom>
        </p:spPr>
        <p:txBody>
          <a:bodyPr wrap="none">
            <a:spAutoFit/>
          </a:bodyPr>
          <a:lstStyle/>
          <a:p>
            <a:r>
              <a:rPr lang="en-GB" sz="4800" b="1" dirty="0">
                <a:solidFill>
                  <a:schemeClr val="bg1"/>
                </a:solidFill>
                <a:latin typeface="Roboto" pitchFamily="2" charset="0"/>
              </a:rPr>
              <a:t>THE PARAGRAPH</a:t>
            </a:r>
          </a:p>
        </p:txBody>
      </p:sp>
    </p:spTree>
    <p:extLst>
      <p:ext uri="{BB962C8B-B14F-4D97-AF65-F5344CB8AC3E}">
        <p14:creationId xmlns:p14="http://schemas.microsoft.com/office/powerpoint/2010/main" val="396636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80E77-E9EB-B64D-BE6F-44CA80D6ABA7}"/>
              </a:ext>
            </a:extLst>
          </p:cNvPr>
          <p:cNvSpPr/>
          <p:nvPr/>
        </p:nvSpPr>
        <p:spPr>
          <a:xfrm>
            <a:off x="0" y="0"/>
            <a:ext cx="12192000" cy="9944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6F7579A-604D-AC4A-8C20-80F28408AE4A}"/>
              </a:ext>
            </a:extLst>
          </p:cNvPr>
          <p:cNvSpPr/>
          <p:nvPr/>
        </p:nvSpPr>
        <p:spPr>
          <a:xfrm>
            <a:off x="489634" y="83144"/>
            <a:ext cx="5166799" cy="830997"/>
          </a:xfrm>
          <a:prstGeom prst="rect">
            <a:avLst/>
          </a:prstGeom>
        </p:spPr>
        <p:txBody>
          <a:bodyPr wrap="none">
            <a:spAutoFit/>
          </a:bodyPr>
          <a:lstStyle/>
          <a:p>
            <a:r>
              <a:rPr lang="en-GB" sz="4800" b="1" dirty="0">
                <a:solidFill>
                  <a:schemeClr val="bg1"/>
                </a:solidFill>
                <a:latin typeface="Roboto" pitchFamily="2" charset="0"/>
              </a:rPr>
              <a:t>THE PARAGRAPH</a:t>
            </a:r>
          </a:p>
        </p:txBody>
      </p:sp>
      <p:sp>
        <p:nvSpPr>
          <p:cNvPr id="7" name="Rectangle 6">
            <a:extLst>
              <a:ext uri="{FF2B5EF4-FFF2-40B4-BE49-F238E27FC236}">
                <a16:creationId xmlns:a16="http://schemas.microsoft.com/office/drawing/2014/main" id="{52D68ADE-5C12-BB49-91AE-71305B1CF27A}"/>
              </a:ext>
            </a:extLst>
          </p:cNvPr>
          <p:cNvSpPr/>
          <p:nvPr/>
        </p:nvSpPr>
        <p:spPr>
          <a:xfrm>
            <a:off x="777436" y="1496259"/>
            <a:ext cx="10710153" cy="4185761"/>
          </a:xfrm>
          <a:prstGeom prst="rect">
            <a:avLst/>
          </a:prstGeom>
        </p:spPr>
        <p:txBody>
          <a:bodyPr wrap="square">
            <a:spAutoFit/>
          </a:bodyPr>
          <a:lstStyle/>
          <a:p>
            <a:r>
              <a:rPr lang="en-GB" sz="2800" b="1" dirty="0">
                <a:solidFill>
                  <a:schemeClr val="bg1"/>
                </a:solidFill>
                <a:latin typeface="Roboto" pitchFamily="2" charset="0"/>
              </a:rPr>
              <a:t>The concept that each paragraph represents a single - self contained idea is a fundamental truth of all writing styles. </a:t>
            </a:r>
          </a:p>
          <a:p>
            <a:endParaRPr lang="en-GB" dirty="0">
              <a:solidFill>
                <a:schemeClr val="bg1"/>
              </a:solidFill>
              <a:latin typeface="Roboto" pitchFamily="2" charset="0"/>
            </a:endParaRPr>
          </a:p>
          <a:p>
            <a:r>
              <a:rPr lang="en-GB" sz="2400" dirty="0">
                <a:solidFill>
                  <a:schemeClr val="bg1"/>
                </a:solidFill>
                <a:latin typeface="Roboto" pitchFamily="2" charset="0"/>
              </a:rPr>
              <a:t>This idea is captured in a single sentence, normally at the start paragraph, known as the </a:t>
            </a:r>
            <a:r>
              <a:rPr lang="en-GB" sz="2400" b="1" dirty="0">
                <a:solidFill>
                  <a:schemeClr val="bg1"/>
                </a:solidFill>
                <a:latin typeface="Roboto" pitchFamily="2" charset="0"/>
              </a:rPr>
              <a:t>topic sentence</a:t>
            </a:r>
            <a:r>
              <a:rPr lang="en-GB" sz="2400" dirty="0">
                <a:solidFill>
                  <a:schemeClr val="bg1"/>
                </a:solidFill>
                <a:latin typeface="Roboto" pitchFamily="2" charset="0"/>
              </a:rPr>
              <a:t>. </a:t>
            </a:r>
          </a:p>
          <a:p>
            <a:endParaRPr lang="en-GB" sz="2400" dirty="0">
              <a:solidFill>
                <a:schemeClr val="bg1"/>
              </a:solidFill>
              <a:latin typeface="Roboto" pitchFamily="2" charset="0"/>
            </a:endParaRPr>
          </a:p>
          <a:p>
            <a:r>
              <a:rPr lang="en-GB" sz="2400" dirty="0">
                <a:solidFill>
                  <a:schemeClr val="bg1"/>
                </a:solidFill>
                <a:latin typeface="Roboto" pitchFamily="2" charset="0"/>
              </a:rPr>
              <a:t>If you were writing informally (e.g., blogging or and email). A topic sentence can stand alone as a single sentence paragraph. </a:t>
            </a:r>
          </a:p>
          <a:p>
            <a:endParaRPr lang="en-GB" sz="2400" dirty="0">
              <a:solidFill>
                <a:schemeClr val="bg1"/>
              </a:solidFill>
              <a:latin typeface="Roboto" pitchFamily="2" charset="0"/>
            </a:endParaRPr>
          </a:p>
          <a:p>
            <a:r>
              <a:rPr lang="en-GB" sz="2400" dirty="0">
                <a:solidFill>
                  <a:schemeClr val="bg1"/>
                </a:solidFill>
                <a:latin typeface="Roboto" pitchFamily="2" charset="0"/>
              </a:rPr>
              <a:t>However, the paragraphs that underpin your main academic arguments, we need to take things a little further.</a:t>
            </a:r>
            <a:endParaRPr lang="en-US" sz="2400" dirty="0">
              <a:solidFill>
                <a:schemeClr val="bg1"/>
              </a:solidFill>
            </a:endParaRPr>
          </a:p>
        </p:txBody>
      </p:sp>
    </p:spTree>
    <p:extLst>
      <p:ext uri="{BB962C8B-B14F-4D97-AF65-F5344CB8AC3E}">
        <p14:creationId xmlns:p14="http://schemas.microsoft.com/office/powerpoint/2010/main" val="3899610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_SU_template_2020" id="{A5370062-BA9E-194F-8E58-3811970E6DF9}" vid="{21548FA0-9D80-374F-8C56-4F714AFA4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1252</TotalTime>
  <Words>3062</Words>
  <Application>Microsoft Office PowerPoint</Application>
  <PresentationFormat>Widescreen</PresentationFormat>
  <Paragraphs>228</Paragraphs>
  <Slides>24</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adobe-caslon-pro</vt:lpstr>
      <vt:lpstr>Arial</vt:lpstr>
      <vt:lpstr>Calibri</vt:lpstr>
      <vt:lpstr>Calibri Light</vt:lpstr>
      <vt:lpstr>Comic Sans MS</vt:lpstr>
      <vt:lpstr>Impact</vt:lpstr>
      <vt:lpstr>Komika Axis</vt:lpstr>
      <vt:lpstr>Roboto</vt:lpstr>
      <vt:lpstr>Times New Roman</vt:lpstr>
      <vt:lpstr>Trebuchet MS</vt:lpstr>
      <vt:lpstr>Office Theme</vt:lpstr>
      <vt:lpstr>HOW TO WRITE PROPER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Martin Reid</dc:creator>
  <cp:lastModifiedBy>Martin Reid</cp:lastModifiedBy>
  <cp:revision>85</cp:revision>
  <dcterms:created xsi:type="dcterms:W3CDTF">2021-03-17T12:10:46Z</dcterms:created>
  <dcterms:modified xsi:type="dcterms:W3CDTF">2024-02-27T10:42:40Z</dcterms:modified>
</cp:coreProperties>
</file>